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2"/>
  </p:notesMasterIdLst>
  <p:sldIdLst>
    <p:sldId id="2147483394" r:id="rId2"/>
    <p:sldId id="2147483354" r:id="rId3"/>
    <p:sldId id="2147483372" r:id="rId4"/>
    <p:sldId id="2147483418" r:id="rId5"/>
    <p:sldId id="2147483380" r:id="rId6"/>
    <p:sldId id="2147483395" r:id="rId7"/>
    <p:sldId id="2147483417" r:id="rId8"/>
    <p:sldId id="2147483382" r:id="rId9"/>
    <p:sldId id="2147483396" r:id="rId10"/>
    <p:sldId id="2147483377" r:id="rId11"/>
    <p:sldId id="2147483383" r:id="rId12"/>
    <p:sldId id="2147483397" r:id="rId13"/>
    <p:sldId id="2147483419" r:id="rId14"/>
    <p:sldId id="2147483384" r:id="rId15"/>
    <p:sldId id="2147483385" r:id="rId16"/>
    <p:sldId id="2147483432" r:id="rId17"/>
    <p:sldId id="2147483391" r:id="rId18"/>
    <p:sldId id="2147483392" r:id="rId19"/>
    <p:sldId id="2147483393" r:id="rId20"/>
    <p:sldId id="2147483429" r:id="rId21"/>
    <p:sldId id="2147483431" r:id="rId22"/>
    <p:sldId id="2147483400" r:id="rId23"/>
    <p:sldId id="2147482334" r:id="rId24"/>
    <p:sldId id="2147483401" r:id="rId25"/>
    <p:sldId id="2147483402" r:id="rId26"/>
    <p:sldId id="2147483404" r:id="rId27"/>
    <p:sldId id="2147483422" r:id="rId28"/>
    <p:sldId id="2147483403" r:id="rId29"/>
    <p:sldId id="2147483405" r:id="rId30"/>
    <p:sldId id="2147483378" r:id="rId31"/>
    <p:sldId id="2147483406" r:id="rId32"/>
    <p:sldId id="2147483370" r:id="rId33"/>
    <p:sldId id="2147483407" r:id="rId34"/>
    <p:sldId id="2147483408" r:id="rId35"/>
    <p:sldId id="2147483416" r:id="rId36"/>
    <p:sldId id="2147483410" r:id="rId37"/>
    <p:sldId id="2147483412" r:id="rId38"/>
    <p:sldId id="2147483413" r:id="rId39"/>
    <p:sldId id="2147483414" r:id="rId40"/>
    <p:sldId id="214748341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2A2"/>
    <a:srgbClr val="E8506B"/>
    <a:srgbClr val="EA5168"/>
    <a:srgbClr val="B63EC5"/>
    <a:srgbClr val="2E69D0"/>
    <a:srgbClr val="EB5166"/>
    <a:srgbClr val="E95069"/>
    <a:srgbClr val="ED5361"/>
    <a:srgbClr val="C13CC2"/>
    <a:srgbClr val="466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06"/>
    <p:restoredTop sz="91045" autoAdjust="0"/>
  </p:normalViewPr>
  <p:slideViewPr>
    <p:cSldViewPr snapToGrid="0">
      <p:cViewPr varScale="1">
        <p:scale>
          <a:sx n="69" d="100"/>
          <a:sy n="69" d="100"/>
        </p:scale>
        <p:origin x="1037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C8C05-F73D-4F5A-BD30-34AFDAAAF623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BDD2E-C11B-49E0-B227-C3497EB5E1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2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C6E22-02FF-E34E-90C1-5DB4C1E4E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517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75BD8-3CFA-4104-A2C7-4353B83AEA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6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75BD8-3CFA-4104-A2C7-4353B83AEA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12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75BD8-3CFA-4104-A2C7-4353B83AEA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67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C6E22-02FF-E34E-90C1-5DB4C1E4E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672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5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75BD8-3CFA-4104-A2C7-4353B83AEA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485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38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A908F-A903-43D8-916B-68DDDE2402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263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75BD8-3CFA-4104-A2C7-4353B83AEA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919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65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95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14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31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26E6D-882D-4966-AEE7-FC95845768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771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793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C6E22-02FF-E34E-90C1-5DB4C1E4E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864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655041-6D3D-46B3-A211-A85EF28526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876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320F2-26F1-43CD-81A0-D98EA0D0BF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275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E8537F-FCE7-4011-AC82-4B78F96C522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9/30/2024 10:09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9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1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9/30/2024 10:09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416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>
              <a:lnSpc>
                <a:spcPct val="90000"/>
              </a:lnSpc>
              <a:spcAft>
                <a:spcPts val="333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9/30/2024 10:09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075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C6E22-02FF-E34E-90C1-5DB4C1E4E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36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9/30/2024 10:09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92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D7C157-DE25-4690-BF75-39FF542F3A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5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75BD8-3CFA-4104-A2C7-4353B83AEA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15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75BD8-3CFA-4104-A2C7-4353B83AEA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23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83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75BD8-3CFA-4104-A2C7-4353B83AEA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289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75BD8-3CFA-4104-A2C7-4353B83AEA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3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3530634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67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24824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471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731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02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8806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6631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2262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6880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5987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9847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991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8649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329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8902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7682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965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1404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86695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32504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5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0286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3042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4691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9598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9805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9381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908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0108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444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7846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13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3727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9800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5685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185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0499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20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6547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5993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181914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7028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6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2295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096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8098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4054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763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975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47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658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674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9335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24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06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 dirty="0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61793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44233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64850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846438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62292543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775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49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6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49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0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1061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06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585788"/>
            <a:ext cx="11018520" cy="615553"/>
          </a:xfrm>
        </p:spPr>
        <p:txBody>
          <a:bodyPr/>
          <a:lstStyle>
            <a:lvl1pPr algn="ctr">
              <a:defRPr lang="en-US" sz="4000" b="1" kern="1200" cap="none" spc="-10" baseline="0" dirty="0" smtClean="0">
                <a:ln w="3175">
                  <a:noFill/>
                </a:ln>
                <a:gradFill>
                  <a:gsLst>
                    <a:gs pos="15000">
                      <a:srgbClr val="8DC8E8"/>
                    </a:gs>
                    <a:gs pos="85000">
                      <a:srgbClr val="D59ED7"/>
                    </a:gs>
                  </a:gsLst>
                  <a:lin ang="27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6955047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653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5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5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12" Type="http://schemas.microsoft.com/office/2007/relationships/hdphoto" Target="../media/hdphoto1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6" Type="http://schemas.microsoft.com/office/2007/relationships/hdphoto" Target="../media/hdphoto9.wdp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microsoft.com/office/2007/relationships/hdphoto" Target="../media/hdphoto11.wdp"/><Relationship Id="rId4" Type="http://schemas.microsoft.com/office/2007/relationships/hdphoto" Target="../media/hdphoto13.wdp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6" Type="http://schemas.microsoft.com/office/2007/relationships/hdphoto" Target="../media/hdphoto15.wdp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2.png"/><Relationship Id="rId7" Type="http://schemas.openxmlformats.org/officeDocument/2006/relationships/image" Target="../media/image76.jpe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jpe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microsoft.com/office/2007/relationships/hdphoto" Target="../media/hdphoto16.wdp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c.com/getdoc.jsp?containerId=US5195372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info.microsoft.com/ww-landing-forrester-unlock-competitive-advantage-with-app-mod.html?lcid=en-us" TargetMode="External"/><Relationship Id="rId4" Type="http://schemas.openxmlformats.org/officeDocument/2006/relationships/hyperlink" Target="https://www.gartner.com/document/code/796291?ref=authbody&amp;refval=484123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sources/idc-white-paper-the-business-value-of-migrating-and-modernizing-with-azur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info.microsoft.com/ww-landing-forrester-tei-of-microsoft-azure-ai.html" TargetMode="External"/><Relationship Id="rId4" Type="http://schemas.openxmlformats.org/officeDocument/2006/relationships/hyperlink" Target="https://tools.totaleconomicimpact.com/go/microsoft/azureappinnovation/index.html?reg=1&amp;lang=en-u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12" Type="http://schemas.openxmlformats.org/officeDocument/2006/relationships/image" Target="../media/image101.sv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microsoft.com/office/2007/relationships/hdphoto" Target="../media/hdphoto17.wdp"/><Relationship Id="rId10" Type="http://schemas.microsoft.com/office/2007/relationships/hdphoto" Target="../media/hdphoto18.wdp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sources/idc-white-paper-the-business-value-of-migrating-and-modernizing-with-azur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info.microsoft.com/ww-landing-forrester-unlock-competitive-advantage-with-app-mod.html?lcid=en-u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7.png"/><Relationship Id="rId4" Type="http://schemas.openxmlformats.org/officeDocument/2006/relationships/image" Target="../media/image10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microsoft.com/ww-landing-forrester-tei-of-microsoft-azure-app-innovation.html?lcid=en-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azure.microsoft.com/en-us/resources/idc-white-paper-the-business-value-of-migrating-and-modernizing-with-azure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8.xml"/><Relationship Id="rId5" Type="http://schemas.microsoft.com/office/2007/relationships/hdphoto" Target="../media/hdphoto19.wdp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.xml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intelligent-apps/bom/learning-path" TargetMode="External"/><Relationship Id="rId3" Type="http://schemas.openxmlformats.org/officeDocument/2006/relationships/hyperlink" Target="https://www.microsoft.com/en-us/microsoft-cloud/blog/2023/11/01/building-a-foundation-for-ai-success-business-strategy/" TargetMode="External"/><Relationship Id="rId7" Type="http://schemas.openxmlformats.org/officeDocument/2006/relationships/hyperlink" Target="https://azure.microsoft.com/contact" TargetMode="External"/><Relationship Id="rId12" Type="http://schemas.openxmlformats.org/officeDocument/2006/relationships/hyperlink" Target="https://aka.ms/AzureAIAdvantageBlo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ka.ms/AzureInnovateOffering" TargetMode="External"/><Relationship Id="rId11" Type="http://schemas.openxmlformats.org/officeDocument/2006/relationships/hyperlink" Target="https://www.microsoft.com/en-us/unifiedsupport/overview" TargetMode="External"/><Relationship Id="rId5" Type="http://schemas.openxmlformats.org/officeDocument/2006/relationships/hyperlink" Target="https://aka.ms/specializations" TargetMode="External"/><Relationship Id="rId10" Type="http://schemas.openxmlformats.org/officeDocument/2006/relationships/hyperlink" Target="https://azure.microsoft.com/en-us/solutions/migration/migrate-modernize-innovate?&amp;" TargetMode="External"/><Relationship Id="rId4" Type="http://schemas.openxmlformats.org/officeDocument/2006/relationships/hyperlink" Target="https://learn.microsoft.com/en-us/azure/architecture/" TargetMode="External"/><Relationship Id="rId9" Type="http://schemas.openxmlformats.org/officeDocument/2006/relationships/hyperlink" Target="https://azure.microsoft.com/en-us/solutions/cloud-enablement/well-architect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ustomers.microsoft.com/en-us/story/1715820133841482699-ally-azure-banking-en-united-states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2.sv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microsoft.com/office/2007/relationships/hdphoto" Target="../media/hdphoto6.wdp"/><Relationship Id="rId3" Type="http://schemas.openxmlformats.org/officeDocument/2006/relationships/image" Target="../media/image55.png"/><Relationship Id="rId7" Type="http://schemas.openxmlformats.org/officeDocument/2006/relationships/hyperlink" Target="https://customers.microsoft.com/en-us/story/1715820133841482699-ally-azure-banking-en-united-states" TargetMode="Externa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2.svg"/><Relationship Id="rId11" Type="http://schemas.microsoft.com/office/2007/relationships/hdphoto" Target="../media/hdphoto5.wdp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Relationship Id="rId5" Type="http://schemas.microsoft.com/office/2007/relationships/hdphoto" Target="../media/hdphoto7.wdp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microsoft.com/office/2007/relationships/hdphoto" Target="../media/hdphoto1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Relationship Id="rId6" Type="http://schemas.microsoft.com/office/2007/relationships/hdphoto" Target="../media/hdphoto9.wdp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79159-45C9-84FF-3D29-DC12392C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modernize </a:t>
            </a:r>
            <a:br>
              <a:rPr lang="en-US" dirty="0"/>
            </a:br>
            <a:r>
              <a:rPr lang="en-US" dirty="0"/>
              <a:t>intelligent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B857A9-E7D0-A59E-4669-D7362D56E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3" descr="A group of men wearing hard hats&#10;&#10;Description automatically generated">
            <a:extLst>
              <a:ext uri="{FF2B5EF4-FFF2-40B4-BE49-F238E27FC236}">
                <a16:creationId xmlns:a16="http://schemas.microsoft.com/office/drawing/2014/main" id="{F5D61CF3-BA58-1A30-5817-F19DAEC0B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177800" dist="76200" dir="16200000" rotWithShape="0">
              <a:prstClr val="black">
                <a:alpha val="18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6EEE035-2756-C6F8-5186-8F4EDD42A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 bwMode="ltGray"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51000"/>
                </a:srgbClr>
              </a:gs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585216" rIns="585216" bIns="58521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742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None/>
              <a:defRPr sz="3200" b="0" cap="none" spc="0" baseline="0">
                <a:ln w="3175">
                  <a:noFill/>
                </a:ln>
                <a:solidFill>
                  <a:srgbClr val="FFFFFF"/>
                </a:solidFill>
                <a:effectLst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08A964-654B-E22F-11D6-201D6401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59240" y="561659"/>
            <a:ext cx="2560320" cy="5522707"/>
          </a:xfrm>
          <a:prstGeom prst="roundRect">
            <a:avLst>
              <a:gd name="adj" fmla="val 6945"/>
            </a:avLst>
          </a:prstGeom>
          <a:noFill/>
          <a:ln w="31750" cap="flat">
            <a:gradFill>
              <a:gsLst>
                <a:gs pos="0">
                  <a:srgbClr val="C03BC4"/>
                </a:gs>
                <a:gs pos="100000">
                  <a:srgbClr val="F6574D"/>
                </a:gs>
              </a:gsLst>
              <a:lin ang="5400000" scaled="1"/>
            </a:gradFill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AF5B1F-9B10-23A5-AD41-C5216C171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63640" y="561659"/>
            <a:ext cx="2560320" cy="5522707"/>
          </a:xfrm>
          <a:prstGeom prst="roundRect">
            <a:avLst>
              <a:gd name="adj" fmla="val 6449"/>
            </a:avLst>
          </a:prstGeom>
          <a:noFill/>
          <a:ln w="31750" cap="flat">
            <a:gradFill>
              <a:gsLst>
                <a:gs pos="0">
                  <a:srgbClr val="C03BC4"/>
                </a:gs>
                <a:gs pos="100000">
                  <a:srgbClr val="F6574D"/>
                </a:gs>
              </a:gsLst>
              <a:lin ang="5400000" scaled="1"/>
            </a:gradFill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2686F8-7F90-1057-CE53-2A636061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2440" y="561659"/>
            <a:ext cx="2560320" cy="5522707"/>
          </a:xfrm>
          <a:prstGeom prst="roundRect">
            <a:avLst>
              <a:gd name="adj" fmla="val 7361"/>
            </a:avLst>
          </a:prstGeom>
          <a:noFill/>
          <a:ln w="31750" cap="flat">
            <a:gradFill>
              <a:gsLst>
                <a:gs pos="0">
                  <a:srgbClr val="C03BC4"/>
                </a:gs>
                <a:gs pos="100000">
                  <a:srgbClr val="F6574D"/>
                </a:gs>
              </a:gsLst>
              <a:lin ang="5400000" scaled="1"/>
            </a:gradFill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67C9A1-5302-CBDF-48C5-D549D1BC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68040" y="561659"/>
            <a:ext cx="2560320" cy="5522707"/>
          </a:xfrm>
          <a:prstGeom prst="roundRect">
            <a:avLst>
              <a:gd name="adj" fmla="val 7540"/>
            </a:avLst>
          </a:prstGeom>
          <a:noFill/>
          <a:ln w="31750" cap="flat">
            <a:gradFill>
              <a:gsLst>
                <a:gs pos="0">
                  <a:srgbClr val="C03BC4"/>
                </a:gs>
                <a:gs pos="100000">
                  <a:srgbClr val="F6574D"/>
                </a:gs>
              </a:gsLst>
              <a:lin ang="5400000" scaled="1"/>
            </a:gradFill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D3B50E2-F1FD-C15B-4942-812705097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5406305"/>
            <a:ext cx="1066800" cy="4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2F789E2-9695-8CD3-C922-F48062658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4780" y="5493899"/>
            <a:ext cx="1386840" cy="26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A84D4F8-357D-E976-2C69-6BB132962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379" y="5501590"/>
            <a:ext cx="1386842" cy="25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4CB0418-89E2-2E7D-9E6B-B8F718E47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3119" y="5483910"/>
            <a:ext cx="1432562" cy="28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44D049-0BD3-2CC2-6740-F6042528ADED}"/>
              </a:ext>
            </a:extLst>
          </p:cNvPr>
          <p:cNvSpPr txBox="1"/>
          <p:nvPr/>
        </p:nvSpPr>
        <p:spPr>
          <a:xfrm>
            <a:off x="472440" y="896575"/>
            <a:ext cx="2560320" cy="4316205"/>
          </a:xfrm>
          <a:prstGeom prst="rect">
            <a:avLst/>
          </a:prstGeom>
          <a:noFill/>
        </p:spPr>
        <p:txBody>
          <a:bodyPr wrap="square" lIns="91440" tIns="182880" rIns="9144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Build your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own copilot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Streamlined employee access to information about internal policies, and internal documents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70 percent of KPMG’s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employees have adopted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KymChat, making over 120,000 requests since its release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F7A9F-B134-1060-E3C3-22DC6B36F713}"/>
              </a:ext>
            </a:extLst>
          </p:cNvPr>
          <p:cNvSpPr txBox="1"/>
          <p:nvPr/>
        </p:nvSpPr>
        <p:spPr>
          <a:xfrm>
            <a:off x="3368040" y="896575"/>
            <a:ext cx="2560320" cy="4316205"/>
          </a:xfrm>
          <a:prstGeom prst="rect">
            <a:avLst/>
          </a:prstGeom>
          <a:noFill/>
        </p:spPr>
        <p:txBody>
          <a:bodyPr wrap="square" lIns="91440" tIns="182880" rIns="9144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Transaction processing and anomaly detection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Handle high volumes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of transactions swiftly, accurately, and reliably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Manulife data scientists now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take only days to set up an environment, making it much easier to detect fraud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2C820-06DB-221B-4568-893076615133}"/>
              </a:ext>
            </a:extLst>
          </p:cNvPr>
          <p:cNvSpPr txBox="1"/>
          <p:nvPr/>
        </p:nvSpPr>
        <p:spPr>
          <a:xfrm>
            <a:off x="6263640" y="896575"/>
            <a:ext cx="2560320" cy="4316205"/>
          </a:xfrm>
          <a:prstGeom prst="rect">
            <a:avLst/>
          </a:prstGeom>
          <a:noFill/>
        </p:spPr>
        <p:txBody>
          <a:bodyPr wrap="square" lIns="91440" tIns="182880" rIns="9144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Information discovery and knowledge mining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Transforms unstructured data, such as orders, contracts, applications, and forms, into structured digital information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rgbClr val="E8E6DF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H&amp;R Block tax professionals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to find detailed client history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in seconds and helps them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sort through stacks of forms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in seconds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16766-5D35-3C36-E1E0-769A0E949015}"/>
              </a:ext>
            </a:extLst>
          </p:cNvPr>
          <p:cNvSpPr txBox="1"/>
          <p:nvPr/>
        </p:nvSpPr>
        <p:spPr>
          <a:xfrm>
            <a:off x="9159240" y="896575"/>
            <a:ext cx="2560320" cy="4316205"/>
          </a:xfrm>
          <a:prstGeom prst="rect">
            <a:avLst/>
          </a:prstGeom>
          <a:noFill/>
        </p:spPr>
        <p:txBody>
          <a:bodyPr wrap="square" lIns="91440" tIns="182880" rIns="9144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Document intelligence and summarization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Automates extraction, aggregation, and summarization of data from various sources,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such as webpages,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contact center logs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and internal documents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Using conversation intelligence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to surface keywords and other relevant conversation data to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help spot trends and quickly get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 pulse on their customers.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0C46841-F0F9-13E4-2C3D-880F209C65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Use case background</a:t>
            </a:r>
          </a:p>
        </p:txBody>
      </p:sp>
    </p:spTree>
    <p:extLst>
      <p:ext uri="{BB962C8B-B14F-4D97-AF65-F5344CB8AC3E}">
        <p14:creationId xmlns:p14="http://schemas.microsoft.com/office/powerpoint/2010/main" val="80015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30890-3E7F-611C-6B28-B1E07EDC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58822"/>
          </a:xfrm>
          <a:prstGeom prst="rect">
            <a:avLst/>
          </a:prstGeom>
          <a:effectLst>
            <a:outerShdw blurRad="177800" dist="76200" dir="5400000" rotWithShape="0">
              <a:prstClr val="black">
                <a:alpha val="18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88DB4-CB24-CE44-5B63-7E8BAEC8C56C}"/>
              </a:ext>
            </a:extLst>
          </p:cNvPr>
          <p:cNvSpPr txBox="1"/>
          <p:nvPr/>
        </p:nvSpPr>
        <p:spPr>
          <a:xfrm>
            <a:off x="1245737" y="4446598"/>
            <a:ext cx="10089920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“When you run a customer services operation, making the customer feel like you have their undevoted attention is crucial.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GenAI allows us 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 do that and more—helping us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empower our agents to deliver the best possible services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and make our customers happy.”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 Sans Text"/>
                <a:ea typeface="+mn-ea"/>
                <a:cs typeface="+mn-cs"/>
              </a:rPr>
              <a:t>Jörg Kramer, Chief of Customer &amp; Commercial Operations, KPN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913B76-F9F8-1311-BA0F-6C4413FCB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99002" y="3009900"/>
            <a:ext cx="2793998" cy="1097844"/>
          </a:xfrm>
          <a:prstGeom prst="roundRect">
            <a:avLst>
              <a:gd name="adj" fmla="val 22222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721153-4879-B098-B512-67ACB6492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44450" y="3125025"/>
            <a:ext cx="1903097" cy="867587"/>
            <a:chOff x="5100637" y="6692547"/>
            <a:chExt cx="3821430" cy="1742121"/>
          </a:xfrm>
          <a:solidFill>
            <a:srgbClr val="FFFFFF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B0F064-817F-FA71-E1A5-5D7E7558926C}"/>
                </a:ext>
              </a:extLst>
            </p:cNvPr>
            <p:cNvSpPr/>
            <p:nvPr/>
          </p:nvSpPr>
          <p:spPr>
            <a:xfrm>
              <a:off x="6045516" y="7266904"/>
              <a:ext cx="685800" cy="1167764"/>
            </a:xfrm>
            <a:custGeom>
              <a:avLst/>
              <a:gdLst>
                <a:gd name="connsiteX0" fmla="*/ 595313 w 685800"/>
                <a:gd name="connsiteY0" fmla="*/ 112395 h 1167764"/>
                <a:gd name="connsiteX1" fmla="*/ 288608 w 685800"/>
                <a:gd name="connsiteY1" fmla="*/ 0 h 1167764"/>
                <a:gd name="connsiteX2" fmla="*/ 201930 w 685800"/>
                <a:gd name="connsiteY2" fmla="*/ 5715 h 1167764"/>
                <a:gd name="connsiteX3" fmla="*/ 193358 w 685800"/>
                <a:gd name="connsiteY3" fmla="*/ 6667 h 1167764"/>
                <a:gd name="connsiteX4" fmla="*/ 196215 w 685800"/>
                <a:gd name="connsiteY4" fmla="*/ 15240 h 1167764"/>
                <a:gd name="connsiteX5" fmla="*/ 213360 w 685800"/>
                <a:gd name="connsiteY5" fmla="*/ 95250 h 1167764"/>
                <a:gd name="connsiteX6" fmla="*/ 214313 w 685800"/>
                <a:gd name="connsiteY6" fmla="*/ 102870 h 1167764"/>
                <a:gd name="connsiteX7" fmla="*/ 221933 w 685800"/>
                <a:gd name="connsiteY7" fmla="*/ 101917 h 1167764"/>
                <a:gd name="connsiteX8" fmla="*/ 288608 w 685800"/>
                <a:gd name="connsiteY8" fmla="*/ 98108 h 1167764"/>
                <a:gd name="connsiteX9" fmla="*/ 526733 w 685800"/>
                <a:gd name="connsiteY9" fmla="*/ 181927 h 1167764"/>
                <a:gd name="connsiteX10" fmla="*/ 588645 w 685800"/>
                <a:gd name="connsiteY10" fmla="*/ 324802 h 1167764"/>
                <a:gd name="connsiteX11" fmla="*/ 520065 w 685800"/>
                <a:gd name="connsiteY11" fmla="*/ 554355 h 1167764"/>
                <a:gd name="connsiteX12" fmla="*/ 456248 w 685800"/>
                <a:gd name="connsiteY12" fmla="*/ 737235 h 1167764"/>
                <a:gd name="connsiteX13" fmla="*/ 247650 w 685800"/>
                <a:gd name="connsiteY13" fmla="*/ 1070610 h 1167764"/>
                <a:gd name="connsiteX14" fmla="*/ 100013 w 685800"/>
                <a:gd name="connsiteY14" fmla="*/ 1002030 h 1167764"/>
                <a:gd name="connsiteX15" fmla="*/ 0 w 685800"/>
                <a:gd name="connsiteY15" fmla="*/ 1045845 h 1167764"/>
                <a:gd name="connsiteX16" fmla="*/ 247650 w 685800"/>
                <a:gd name="connsiteY16" fmla="*/ 1167765 h 1167764"/>
                <a:gd name="connsiteX17" fmla="*/ 550545 w 685800"/>
                <a:gd name="connsiteY17" fmla="*/ 761047 h 1167764"/>
                <a:gd name="connsiteX18" fmla="*/ 609600 w 685800"/>
                <a:gd name="connsiteY18" fmla="*/ 592455 h 1167764"/>
                <a:gd name="connsiteX19" fmla="*/ 685800 w 685800"/>
                <a:gd name="connsiteY19" fmla="*/ 325755 h 1167764"/>
                <a:gd name="connsiteX20" fmla="*/ 595313 w 685800"/>
                <a:gd name="connsiteY20" fmla="*/ 112395 h 116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800" h="1167764">
                  <a:moveTo>
                    <a:pt x="595313" y="112395"/>
                  </a:moveTo>
                  <a:cubicBezTo>
                    <a:pt x="543878" y="60960"/>
                    <a:pt x="449580" y="0"/>
                    <a:pt x="288608" y="0"/>
                  </a:cubicBezTo>
                  <a:cubicBezTo>
                    <a:pt x="259080" y="0"/>
                    <a:pt x="229553" y="1905"/>
                    <a:pt x="201930" y="5715"/>
                  </a:cubicBezTo>
                  <a:lnTo>
                    <a:pt x="193358" y="6667"/>
                  </a:lnTo>
                  <a:lnTo>
                    <a:pt x="196215" y="15240"/>
                  </a:lnTo>
                  <a:cubicBezTo>
                    <a:pt x="203835" y="40005"/>
                    <a:pt x="209550" y="67627"/>
                    <a:pt x="213360" y="95250"/>
                  </a:cubicBezTo>
                  <a:lnTo>
                    <a:pt x="214313" y="102870"/>
                  </a:lnTo>
                  <a:lnTo>
                    <a:pt x="221933" y="101917"/>
                  </a:lnTo>
                  <a:cubicBezTo>
                    <a:pt x="244792" y="99060"/>
                    <a:pt x="266700" y="98108"/>
                    <a:pt x="288608" y="98108"/>
                  </a:cubicBezTo>
                  <a:cubicBezTo>
                    <a:pt x="416242" y="98108"/>
                    <a:pt x="488633" y="143827"/>
                    <a:pt x="526733" y="181927"/>
                  </a:cubicBezTo>
                  <a:cubicBezTo>
                    <a:pt x="566738" y="221933"/>
                    <a:pt x="588645" y="273367"/>
                    <a:pt x="588645" y="324802"/>
                  </a:cubicBezTo>
                  <a:cubicBezTo>
                    <a:pt x="588645" y="390525"/>
                    <a:pt x="554355" y="473392"/>
                    <a:pt x="520065" y="554355"/>
                  </a:cubicBezTo>
                  <a:cubicBezTo>
                    <a:pt x="503873" y="594360"/>
                    <a:pt x="473392" y="671513"/>
                    <a:pt x="456248" y="737235"/>
                  </a:cubicBezTo>
                  <a:cubicBezTo>
                    <a:pt x="424815" y="862013"/>
                    <a:pt x="372428" y="1070610"/>
                    <a:pt x="247650" y="1070610"/>
                  </a:cubicBezTo>
                  <a:cubicBezTo>
                    <a:pt x="206692" y="1070610"/>
                    <a:pt x="158115" y="1047750"/>
                    <a:pt x="100013" y="1002030"/>
                  </a:cubicBezTo>
                  <a:cubicBezTo>
                    <a:pt x="68580" y="1020127"/>
                    <a:pt x="35242" y="1034415"/>
                    <a:pt x="0" y="1045845"/>
                  </a:cubicBezTo>
                  <a:cubicBezTo>
                    <a:pt x="93345" y="1128712"/>
                    <a:pt x="172403" y="1167765"/>
                    <a:pt x="247650" y="1167765"/>
                  </a:cubicBezTo>
                  <a:cubicBezTo>
                    <a:pt x="449580" y="1167765"/>
                    <a:pt x="515303" y="902970"/>
                    <a:pt x="550545" y="761047"/>
                  </a:cubicBezTo>
                  <a:cubicBezTo>
                    <a:pt x="561023" y="717233"/>
                    <a:pt x="581977" y="658177"/>
                    <a:pt x="609600" y="592455"/>
                  </a:cubicBezTo>
                  <a:cubicBezTo>
                    <a:pt x="646748" y="502920"/>
                    <a:pt x="685800" y="410527"/>
                    <a:pt x="685800" y="325755"/>
                  </a:cubicBezTo>
                  <a:cubicBezTo>
                    <a:pt x="685800" y="247650"/>
                    <a:pt x="653415" y="170497"/>
                    <a:pt x="595313" y="112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8AA861-72D5-2853-57FD-03E7EA8729C2}"/>
                </a:ext>
              </a:extLst>
            </p:cNvPr>
            <p:cNvSpPr/>
            <p:nvPr/>
          </p:nvSpPr>
          <p:spPr>
            <a:xfrm>
              <a:off x="5291137" y="6692547"/>
              <a:ext cx="1018222" cy="830579"/>
            </a:xfrm>
            <a:custGeom>
              <a:avLst/>
              <a:gdLst>
                <a:gd name="connsiteX0" fmla="*/ 914400 w 1018222"/>
                <a:gd name="connsiteY0" fmla="*/ 497205 h 830579"/>
                <a:gd name="connsiteX1" fmla="*/ 922972 w 1018222"/>
                <a:gd name="connsiteY1" fmla="*/ 495300 h 830579"/>
                <a:gd name="connsiteX2" fmla="*/ 1009650 w 1018222"/>
                <a:gd name="connsiteY2" fmla="*/ 485775 h 830579"/>
                <a:gd name="connsiteX3" fmla="*/ 1018222 w 1018222"/>
                <a:gd name="connsiteY3" fmla="*/ 485775 h 830579"/>
                <a:gd name="connsiteX4" fmla="*/ 349567 w 1018222"/>
                <a:gd name="connsiteY4" fmla="*/ 0 h 830579"/>
                <a:gd name="connsiteX5" fmla="*/ 0 w 1018222"/>
                <a:gd name="connsiteY5" fmla="*/ 508635 h 830579"/>
                <a:gd name="connsiteX6" fmla="*/ 71438 w 1018222"/>
                <a:gd name="connsiteY6" fmla="*/ 822960 h 830579"/>
                <a:gd name="connsiteX7" fmla="*/ 74295 w 1018222"/>
                <a:gd name="connsiteY7" fmla="*/ 830580 h 830579"/>
                <a:gd name="connsiteX8" fmla="*/ 81915 w 1018222"/>
                <a:gd name="connsiteY8" fmla="*/ 827722 h 830579"/>
                <a:gd name="connsiteX9" fmla="*/ 158115 w 1018222"/>
                <a:gd name="connsiteY9" fmla="*/ 797243 h 830579"/>
                <a:gd name="connsiteX10" fmla="*/ 165735 w 1018222"/>
                <a:gd name="connsiteY10" fmla="*/ 794385 h 830579"/>
                <a:gd name="connsiteX11" fmla="*/ 162878 w 1018222"/>
                <a:gd name="connsiteY11" fmla="*/ 786765 h 830579"/>
                <a:gd name="connsiteX12" fmla="*/ 98108 w 1018222"/>
                <a:gd name="connsiteY12" fmla="*/ 508635 h 830579"/>
                <a:gd name="connsiteX13" fmla="*/ 203835 w 1018222"/>
                <a:gd name="connsiteY13" fmla="*/ 156210 h 830579"/>
                <a:gd name="connsiteX14" fmla="*/ 350520 w 1018222"/>
                <a:gd name="connsiteY14" fmla="*/ 98108 h 830579"/>
                <a:gd name="connsiteX15" fmla="*/ 914400 w 1018222"/>
                <a:gd name="connsiteY15" fmla="*/ 497205 h 8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222" h="830579">
                  <a:moveTo>
                    <a:pt x="914400" y="497205"/>
                  </a:moveTo>
                  <a:lnTo>
                    <a:pt x="922972" y="495300"/>
                  </a:lnTo>
                  <a:cubicBezTo>
                    <a:pt x="950595" y="490538"/>
                    <a:pt x="979170" y="487680"/>
                    <a:pt x="1009650" y="485775"/>
                  </a:cubicBezTo>
                  <a:cubicBezTo>
                    <a:pt x="1012508" y="485775"/>
                    <a:pt x="1015365" y="485775"/>
                    <a:pt x="1018222" y="485775"/>
                  </a:cubicBezTo>
                  <a:cubicBezTo>
                    <a:pt x="883920" y="169545"/>
                    <a:pt x="543878" y="0"/>
                    <a:pt x="349567" y="0"/>
                  </a:cubicBezTo>
                  <a:cubicBezTo>
                    <a:pt x="91440" y="0"/>
                    <a:pt x="0" y="262890"/>
                    <a:pt x="0" y="508635"/>
                  </a:cubicBezTo>
                  <a:cubicBezTo>
                    <a:pt x="0" y="622935"/>
                    <a:pt x="39052" y="742950"/>
                    <a:pt x="71438" y="822960"/>
                  </a:cubicBezTo>
                  <a:lnTo>
                    <a:pt x="74295" y="830580"/>
                  </a:lnTo>
                  <a:lnTo>
                    <a:pt x="81915" y="827722"/>
                  </a:lnTo>
                  <a:cubicBezTo>
                    <a:pt x="104775" y="817245"/>
                    <a:pt x="129540" y="807720"/>
                    <a:pt x="158115" y="797243"/>
                  </a:cubicBezTo>
                  <a:lnTo>
                    <a:pt x="165735" y="794385"/>
                  </a:lnTo>
                  <a:lnTo>
                    <a:pt x="162878" y="786765"/>
                  </a:lnTo>
                  <a:cubicBezTo>
                    <a:pt x="121920" y="685800"/>
                    <a:pt x="98108" y="583883"/>
                    <a:pt x="98108" y="508635"/>
                  </a:cubicBezTo>
                  <a:cubicBezTo>
                    <a:pt x="98108" y="351472"/>
                    <a:pt x="136208" y="222885"/>
                    <a:pt x="203835" y="156210"/>
                  </a:cubicBezTo>
                  <a:cubicBezTo>
                    <a:pt x="242888" y="117158"/>
                    <a:pt x="290513" y="98108"/>
                    <a:pt x="350520" y="98108"/>
                  </a:cubicBezTo>
                  <a:cubicBezTo>
                    <a:pt x="502920" y="98108"/>
                    <a:pt x="790575" y="240030"/>
                    <a:pt x="914400" y="497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C4E1F6-7446-B267-12D6-0E60BC572371}"/>
                </a:ext>
              </a:extLst>
            </p:cNvPr>
            <p:cNvSpPr/>
            <p:nvPr/>
          </p:nvSpPr>
          <p:spPr>
            <a:xfrm>
              <a:off x="5100637" y="7474549"/>
              <a:ext cx="974407" cy="782954"/>
            </a:xfrm>
            <a:custGeom>
              <a:avLst/>
              <a:gdLst>
                <a:gd name="connsiteX0" fmla="*/ 902970 w 974407"/>
                <a:gd name="connsiteY0" fmla="*/ 659130 h 782954"/>
                <a:gd name="connsiteX1" fmla="*/ 899160 w 974407"/>
                <a:gd name="connsiteY1" fmla="*/ 655320 h 782954"/>
                <a:gd name="connsiteX2" fmla="*/ 894397 w 974407"/>
                <a:gd name="connsiteY2" fmla="*/ 657225 h 782954"/>
                <a:gd name="connsiteX3" fmla="*/ 730568 w 974407"/>
                <a:gd name="connsiteY3" fmla="*/ 684847 h 782954"/>
                <a:gd name="connsiteX4" fmla="*/ 200977 w 974407"/>
                <a:gd name="connsiteY4" fmla="*/ 467677 h 782954"/>
                <a:gd name="connsiteX5" fmla="*/ 97155 w 974407"/>
                <a:gd name="connsiteY5" fmla="*/ 275272 h 782954"/>
                <a:gd name="connsiteX6" fmla="*/ 186690 w 974407"/>
                <a:gd name="connsiteY6" fmla="*/ 94297 h 782954"/>
                <a:gd name="connsiteX7" fmla="*/ 150495 w 974407"/>
                <a:gd name="connsiteY7" fmla="*/ 0 h 782954"/>
                <a:gd name="connsiteX8" fmla="*/ 0 w 974407"/>
                <a:gd name="connsiteY8" fmla="*/ 275272 h 782954"/>
                <a:gd name="connsiteX9" fmla="*/ 132398 w 974407"/>
                <a:gd name="connsiteY9" fmla="*/ 537210 h 782954"/>
                <a:gd name="connsiteX10" fmla="*/ 731520 w 974407"/>
                <a:gd name="connsiteY10" fmla="*/ 782955 h 782954"/>
                <a:gd name="connsiteX11" fmla="*/ 963930 w 974407"/>
                <a:gd name="connsiteY11" fmla="*/ 735330 h 782954"/>
                <a:gd name="connsiteX12" fmla="*/ 974408 w 974407"/>
                <a:gd name="connsiteY12" fmla="*/ 730568 h 782954"/>
                <a:gd name="connsiteX13" fmla="*/ 966788 w 974407"/>
                <a:gd name="connsiteY13" fmla="*/ 722947 h 782954"/>
                <a:gd name="connsiteX14" fmla="*/ 902970 w 974407"/>
                <a:gd name="connsiteY14" fmla="*/ 659130 h 78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4407" h="782954">
                  <a:moveTo>
                    <a:pt x="902970" y="659130"/>
                  </a:moveTo>
                  <a:lnTo>
                    <a:pt x="899160" y="655320"/>
                  </a:lnTo>
                  <a:lnTo>
                    <a:pt x="894397" y="657225"/>
                  </a:lnTo>
                  <a:cubicBezTo>
                    <a:pt x="842010" y="676275"/>
                    <a:pt x="788670" y="684847"/>
                    <a:pt x="730568" y="684847"/>
                  </a:cubicBezTo>
                  <a:cubicBezTo>
                    <a:pt x="540068" y="684847"/>
                    <a:pt x="332422" y="600075"/>
                    <a:pt x="200977" y="467677"/>
                  </a:cubicBezTo>
                  <a:cubicBezTo>
                    <a:pt x="135255" y="401955"/>
                    <a:pt x="97155" y="331470"/>
                    <a:pt x="97155" y="275272"/>
                  </a:cubicBezTo>
                  <a:cubicBezTo>
                    <a:pt x="97155" y="198120"/>
                    <a:pt x="125730" y="140970"/>
                    <a:pt x="186690" y="94297"/>
                  </a:cubicBezTo>
                  <a:cubicBezTo>
                    <a:pt x="175260" y="66675"/>
                    <a:pt x="161925" y="34290"/>
                    <a:pt x="150495" y="0"/>
                  </a:cubicBezTo>
                  <a:cubicBezTo>
                    <a:pt x="49530" y="67627"/>
                    <a:pt x="0" y="158115"/>
                    <a:pt x="0" y="275272"/>
                  </a:cubicBezTo>
                  <a:cubicBezTo>
                    <a:pt x="0" y="358140"/>
                    <a:pt x="46673" y="451485"/>
                    <a:pt x="132398" y="537210"/>
                  </a:cubicBezTo>
                  <a:cubicBezTo>
                    <a:pt x="250508" y="656272"/>
                    <a:pt x="470535" y="782955"/>
                    <a:pt x="731520" y="782955"/>
                  </a:cubicBezTo>
                  <a:cubicBezTo>
                    <a:pt x="813435" y="782955"/>
                    <a:pt x="891540" y="766763"/>
                    <a:pt x="963930" y="735330"/>
                  </a:cubicBezTo>
                  <a:lnTo>
                    <a:pt x="974408" y="730568"/>
                  </a:lnTo>
                  <a:lnTo>
                    <a:pt x="966788" y="722947"/>
                  </a:lnTo>
                  <a:cubicBezTo>
                    <a:pt x="943928" y="701040"/>
                    <a:pt x="922972" y="679132"/>
                    <a:pt x="902970" y="659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grpSp>
          <p:nvGrpSpPr>
            <p:cNvPr id="15" name="Graphic 9">
              <a:extLst>
                <a:ext uri="{FF2B5EF4-FFF2-40B4-BE49-F238E27FC236}">
                  <a16:creationId xmlns:a16="http://schemas.microsoft.com/office/drawing/2014/main" id="{B2D31B86-2860-4690-DFB0-B1309208EF04}"/>
                </a:ext>
              </a:extLst>
            </p:cNvPr>
            <p:cNvGrpSpPr/>
            <p:nvPr/>
          </p:nvGrpSpPr>
          <p:grpSpPr>
            <a:xfrm>
              <a:off x="6985634" y="7196419"/>
              <a:ext cx="1936433" cy="966786"/>
              <a:chOff x="6985634" y="7196419"/>
              <a:chExt cx="1936433" cy="966786"/>
            </a:xfrm>
            <a:grp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733A001-A648-631A-C2ED-B315C11DE10C}"/>
                  </a:ext>
                </a:extLst>
              </p:cNvPr>
              <p:cNvSpPr/>
              <p:nvPr/>
            </p:nvSpPr>
            <p:spPr>
              <a:xfrm>
                <a:off x="8377237" y="7387872"/>
                <a:ext cx="544830" cy="563879"/>
              </a:xfrm>
              <a:custGeom>
                <a:avLst/>
                <a:gdLst>
                  <a:gd name="connsiteX0" fmla="*/ 264795 w 544830"/>
                  <a:gd name="connsiteY0" fmla="*/ 0 h 563879"/>
                  <a:gd name="connsiteX1" fmla="*/ 0 w 544830"/>
                  <a:gd name="connsiteY1" fmla="*/ 49530 h 563879"/>
                  <a:gd name="connsiteX2" fmla="*/ 0 w 544830"/>
                  <a:gd name="connsiteY2" fmla="*/ 563880 h 563879"/>
                  <a:gd name="connsiteX3" fmla="*/ 172403 w 544830"/>
                  <a:gd name="connsiteY3" fmla="*/ 563880 h 563879"/>
                  <a:gd name="connsiteX4" fmla="*/ 172403 w 544830"/>
                  <a:gd name="connsiteY4" fmla="*/ 151447 h 563879"/>
                  <a:gd name="connsiteX5" fmla="*/ 260985 w 544830"/>
                  <a:gd name="connsiteY5" fmla="*/ 134303 h 563879"/>
                  <a:gd name="connsiteX6" fmla="*/ 372428 w 544830"/>
                  <a:gd name="connsiteY6" fmla="*/ 296228 h 563879"/>
                  <a:gd name="connsiteX7" fmla="*/ 372428 w 544830"/>
                  <a:gd name="connsiteY7" fmla="*/ 563880 h 563879"/>
                  <a:gd name="connsiteX8" fmla="*/ 544830 w 544830"/>
                  <a:gd name="connsiteY8" fmla="*/ 563880 h 563879"/>
                  <a:gd name="connsiteX9" fmla="*/ 544830 w 544830"/>
                  <a:gd name="connsiteY9" fmla="*/ 270510 h 563879"/>
                  <a:gd name="connsiteX10" fmla="*/ 264795 w 544830"/>
                  <a:gd name="connsiteY10" fmla="*/ 0 h 56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4830" h="563879">
                    <a:moveTo>
                      <a:pt x="264795" y="0"/>
                    </a:moveTo>
                    <a:cubicBezTo>
                      <a:pt x="162878" y="0"/>
                      <a:pt x="77153" y="19050"/>
                      <a:pt x="0" y="49530"/>
                    </a:cubicBezTo>
                    <a:lnTo>
                      <a:pt x="0" y="563880"/>
                    </a:lnTo>
                    <a:lnTo>
                      <a:pt x="172403" y="563880"/>
                    </a:lnTo>
                    <a:lnTo>
                      <a:pt x="172403" y="151447"/>
                    </a:lnTo>
                    <a:cubicBezTo>
                      <a:pt x="197168" y="140017"/>
                      <a:pt x="228600" y="134303"/>
                      <a:pt x="260985" y="134303"/>
                    </a:cubicBezTo>
                    <a:cubicBezTo>
                      <a:pt x="354330" y="134303"/>
                      <a:pt x="372428" y="191453"/>
                      <a:pt x="372428" y="296228"/>
                    </a:cubicBezTo>
                    <a:lnTo>
                      <a:pt x="372428" y="563880"/>
                    </a:lnTo>
                    <a:lnTo>
                      <a:pt x="544830" y="563880"/>
                    </a:lnTo>
                    <a:lnTo>
                      <a:pt x="544830" y="270510"/>
                    </a:lnTo>
                    <a:cubicBezTo>
                      <a:pt x="543878" y="105728"/>
                      <a:pt x="489585" y="0"/>
                      <a:pt x="2647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849515-21AB-C3CC-345A-101E123B1B72}"/>
                  </a:ext>
                </a:extLst>
              </p:cNvPr>
              <p:cNvSpPr/>
              <p:nvPr/>
            </p:nvSpPr>
            <p:spPr>
              <a:xfrm>
                <a:off x="6985634" y="7196419"/>
                <a:ext cx="172402" cy="755332"/>
              </a:xfrm>
              <a:custGeom>
                <a:avLst/>
                <a:gdLst>
                  <a:gd name="connsiteX0" fmla="*/ 0 w 172402"/>
                  <a:gd name="connsiteY0" fmla="*/ 0 h 755332"/>
                  <a:gd name="connsiteX1" fmla="*/ 172403 w 172402"/>
                  <a:gd name="connsiteY1" fmla="*/ 0 h 755332"/>
                  <a:gd name="connsiteX2" fmla="*/ 172403 w 172402"/>
                  <a:gd name="connsiteY2" fmla="*/ 755333 h 755332"/>
                  <a:gd name="connsiteX3" fmla="*/ 0 w 172402"/>
                  <a:gd name="connsiteY3" fmla="*/ 755333 h 75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402" h="755332">
                    <a:moveTo>
                      <a:pt x="0" y="0"/>
                    </a:moveTo>
                    <a:lnTo>
                      <a:pt x="172403" y="0"/>
                    </a:lnTo>
                    <a:lnTo>
                      <a:pt x="172403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715C536-EB07-5F01-2DB1-2FE1FC4CAAC8}"/>
                  </a:ext>
                </a:extLst>
              </p:cNvPr>
              <p:cNvSpPr/>
              <p:nvPr/>
            </p:nvSpPr>
            <p:spPr>
              <a:xfrm>
                <a:off x="7158037" y="7407874"/>
                <a:ext cx="401955" cy="543877"/>
              </a:xfrm>
              <a:custGeom>
                <a:avLst/>
                <a:gdLst>
                  <a:gd name="connsiteX0" fmla="*/ 198120 w 401955"/>
                  <a:gd name="connsiteY0" fmla="*/ 543877 h 543877"/>
                  <a:gd name="connsiteX1" fmla="*/ 401955 w 401955"/>
                  <a:gd name="connsiteY1" fmla="*/ 543877 h 543877"/>
                  <a:gd name="connsiteX2" fmla="*/ 187643 w 401955"/>
                  <a:gd name="connsiteY2" fmla="*/ 240030 h 543877"/>
                  <a:gd name="connsiteX3" fmla="*/ 383857 w 401955"/>
                  <a:gd name="connsiteY3" fmla="*/ 0 h 543877"/>
                  <a:gd name="connsiteX4" fmla="*/ 187643 w 401955"/>
                  <a:gd name="connsiteY4" fmla="*/ 0 h 543877"/>
                  <a:gd name="connsiteX5" fmla="*/ 0 w 401955"/>
                  <a:gd name="connsiteY5" fmla="*/ 246697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1955" h="543877">
                    <a:moveTo>
                      <a:pt x="198120" y="543877"/>
                    </a:moveTo>
                    <a:lnTo>
                      <a:pt x="401955" y="543877"/>
                    </a:lnTo>
                    <a:lnTo>
                      <a:pt x="187643" y="240030"/>
                    </a:lnTo>
                    <a:lnTo>
                      <a:pt x="383857" y="0"/>
                    </a:lnTo>
                    <a:lnTo>
                      <a:pt x="187643" y="0"/>
                    </a:lnTo>
                    <a:lnTo>
                      <a:pt x="0" y="2466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281C072-78A1-2596-F604-4B4878F96DD6}"/>
                  </a:ext>
                </a:extLst>
              </p:cNvPr>
              <p:cNvSpPr/>
              <p:nvPr/>
            </p:nvSpPr>
            <p:spPr>
              <a:xfrm>
                <a:off x="7669529" y="7388791"/>
                <a:ext cx="560069" cy="774414"/>
              </a:xfrm>
              <a:custGeom>
                <a:avLst/>
                <a:gdLst>
                  <a:gd name="connsiteX0" fmla="*/ 257175 w 560069"/>
                  <a:gd name="connsiteY0" fmla="*/ 130525 h 774414"/>
                  <a:gd name="connsiteX1" fmla="*/ 381952 w 560069"/>
                  <a:gd name="connsiteY1" fmla="*/ 285783 h 774414"/>
                  <a:gd name="connsiteX2" fmla="*/ 249555 w 560069"/>
                  <a:gd name="connsiteY2" fmla="*/ 447708 h 774414"/>
                  <a:gd name="connsiteX3" fmla="*/ 172402 w 560069"/>
                  <a:gd name="connsiteY3" fmla="*/ 435325 h 774414"/>
                  <a:gd name="connsiteX4" fmla="*/ 172402 w 560069"/>
                  <a:gd name="connsiteY4" fmla="*/ 146718 h 774414"/>
                  <a:gd name="connsiteX5" fmla="*/ 257175 w 560069"/>
                  <a:gd name="connsiteY5" fmla="*/ 130525 h 774414"/>
                  <a:gd name="connsiteX6" fmla="*/ 0 w 560069"/>
                  <a:gd name="connsiteY6" fmla="*/ 48610 h 774414"/>
                  <a:gd name="connsiteX7" fmla="*/ 0 w 560069"/>
                  <a:gd name="connsiteY7" fmla="*/ 774415 h 774414"/>
                  <a:gd name="connsiteX8" fmla="*/ 172402 w 560069"/>
                  <a:gd name="connsiteY8" fmla="*/ 774415 h 774414"/>
                  <a:gd name="connsiteX9" fmla="*/ 172402 w 560069"/>
                  <a:gd name="connsiteY9" fmla="*/ 567723 h 774414"/>
                  <a:gd name="connsiteX10" fmla="*/ 270510 w 560069"/>
                  <a:gd name="connsiteY10" fmla="*/ 576295 h 774414"/>
                  <a:gd name="connsiteX11" fmla="*/ 560070 w 560069"/>
                  <a:gd name="connsiteY11" fmla="*/ 285783 h 774414"/>
                  <a:gd name="connsiteX12" fmla="*/ 259080 w 560069"/>
                  <a:gd name="connsiteY12" fmla="*/ 33 h 774414"/>
                  <a:gd name="connsiteX13" fmla="*/ 0 w 560069"/>
                  <a:gd name="connsiteY13" fmla="*/ 48610 h 77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069" h="774414">
                    <a:moveTo>
                      <a:pt x="257175" y="130525"/>
                    </a:moveTo>
                    <a:cubicBezTo>
                      <a:pt x="332422" y="130525"/>
                      <a:pt x="381952" y="177198"/>
                      <a:pt x="381952" y="285783"/>
                    </a:cubicBezTo>
                    <a:cubicBezTo>
                      <a:pt x="381952" y="390558"/>
                      <a:pt x="342900" y="447708"/>
                      <a:pt x="249555" y="447708"/>
                    </a:cubicBezTo>
                    <a:cubicBezTo>
                      <a:pt x="222885" y="447708"/>
                      <a:pt x="189547" y="441993"/>
                      <a:pt x="172402" y="435325"/>
                    </a:cubicBezTo>
                    <a:lnTo>
                      <a:pt x="172402" y="146718"/>
                    </a:lnTo>
                    <a:cubicBezTo>
                      <a:pt x="196215" y="136240"/>
                      <a:pt x="225742" y="130525"/>
                      <a:pt x="257175" y="130525"/>
                    </a:cubicBezTo>
                    <a:close/>
                    <a:moveTo>
                      <a:pt x="0" y="48610"/>
                    </a:moveTo>
                    <a:lnTo>
                      <a:pt x="0" y="774415"/>
                    </a:lnTo>
                    <a:lnTo>
                      <a:pt x="172402" y="774415"/>
                    </a:lnTo>
                    <a:lnTo>
                      <a:pt x="172402" y="567723"/>
                    </a:lnTo>
                    <a:cubicBezTo>
                      <a:pt x="209550" y="574390"/>
                      <a:pt x="238125" y="576295"/>
                      <a:pt x="270510" y="576295"/>
                    </a:cubicBezTo>
                    <a:cubicBezTo>
                      <a:pt x="460057" y="576295"/>
                      <a:pt x="560070" y="467710"/>
                      <a:pt x="560070" y="285783"/>
                    </a:cubicBezTo>
                    <a:cubicBezTo>
                      <a:pt x="560070" y="102902"/>
                      <a:pt x="461963" y="33"/>
                      <a:pt x="259080" y="33"/>
                    </a:cubicBezTo>
                    <a:cubicBezTo>
                      <a:pt x="166688" y="-920"/>
                      <a:pt x="71438" y="19083"/>
                      <a:pt x="0" y="486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AA79D8-9C54-F374-F840-9B4DB3B77C39}"/>
                </a:ext>
              </a:extLst>
            </p:cNvPr>
            <p:cNvSpPr/>
            <p:nvPr/>
          </p:nvSpPr>
          <p:spPr>
            <a:xfrm>
              <a:off x="5674041" y="7359297"/>
              <a:ext cx="221932" cy="401002"/>
            </a:xfrm>
            <a:custGeom>
              <a:avLst/>
              <a:gdLst>
                <a:gd name="connsiteX0" fmla="*/ 218123 w 221932"/>
                <a:gd name="connsiteY0" fmla="*/ 94297 h 401002"/>
                <a:gd name="connsiteX1" fmla="*/ 218123 w 221932"/>
                <a:gd name="connsiteY1" fmla="*/ 8572 h 401002"/>
                <a:gd name="connsiteX2" fmla="*/ 148590 w 221932"/>
                <a:gd name="connsiteY2" fmla="*/ 0 h 401002"/>
                <a:gd name="connsiteX3" fmla="*/ 0 w 221932"/>
                <a:gd name="connsiteY3" fmla="*/ 135255 h 401002"/>
                <a:gd name="connsiteX4" fmla="*/ 113348 w 221932"/>
                <a:gd name="connsiteY4" fmla="*/ 401003 h 401002"/>
                <a:gd name="connsiteX5" fmla="*/ 221933 w 221932"/>
                <a:gd name="connsiteY5" fmla="*/ 392430 h 401002"/>
                <a:gd name="connsiteX6" fmla="*/ 124778 w 221932"/>
                <a:gd name="connsiteY6" fmla="*/ 159067 h 401002"/>
                <a:gd name="connsiteX7" fmla="*/ 200025 w 221932"/>
                <a:gd name="connsiteY7" fmla="*/ 94297 h 401002"/>
                <a:gd name="connsiteX8" fmla="*/ 218123 w 221932"/>
                <a:gd name="connsiteY8" fmla="*/ 94297 h 40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932" h="401002">
                  <a:moveTo>
                    <a:pt x="218123" y="94297"/>
                  </a:moveTo>
                  <a:lnTo>
                    <a:pt x="218123" y="8572"/>
                  </a:lnTo>
                  <a:cubicBezTo>
                    <a:pt x="198120" y="2858"/>
                    <a:pt x="173355" y="0"/>
                    <a:pt x="148590" y="0"/>
                  </a:cubicBezTo>
                  <a:cubicBezTo>
                    <a:pt x="48578" y="0"/>
                    <a:pt x="0" y="67628"/>
                    <a:pt x="0" y="135255"/>
                  </a:cubicBezTo>
                  <a:cubicBezTo>
                    <a:pt x="0" y="200025"/>
                    <a:pt x="23813" y="261938"/>
                    <a:pt x="113348" y="401003"/>
                  </a:cubicBezTo>
                  <a:cubicBezTo>
                    <a:pt x="149542" y="396240"/>
                    <a:pt x="185738" y="393383"/>
                    <a:pt x="221933" y="392430"/>
                  </a:cubicBezTo>
                  <a:cubicBezTo>
                    <a:pt x="143828" y="247650"/>
                    <a:pt x="124778" y="196215"/>
                    <a:pt x="124778" y="159067"/>
                  </a:cubicBezTo>
                  <a:cubicBezTo>
                    <a:pt x="124778" y="116205"/>
                    <a:pt x="149542" y="94297"/>
                    <a:pt x="200025" y="94297"/>
                  </a:cubicBezTo>
                  <a:cubicBezTo>
                    <a:pt x="207645" y="94297"/>
                    <a:pt x="213360" y="94297"/>
                    <a:pt x="218123" y="94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FD9940-C3EF-4126-3005-B52DC5BF02AC}"/>
                </a:ext>
              </a:extLst>
            </p:cNvPr>
            <p:cNvSpPr/>
            <p:nvPr/>
          </p:nvSpPr>
          <p:spPr>
            <a:xfrm>
              <a:off x="5466396" y="7505855"/>
              <a:ext cx="231457" cy="296354"/>
            </a:xfrm>
            <a:custGeom>
              <a:avLst/>
              <a:gdLst>
                <a:gd name="connsiteX0" fmla="*/ 154305 w 231457"/>
                <a:gd name="connsiteY0" fmla="*/ 73469 h 296354"/>
                <a:gd name="connsiteX1" fmla="*/ 139065 w 231457"/>
                <a:gd name="connsiteY1" fmla="*/ 127 h 296354"/>
                <a:gd name="connsiteX2" fmla="*/ 0 w 231457"/>
                <a:gd name="connsiteY2" fmla="*/ 106807 h 296354"/>
                <a:gd name="connsiteX3" fmla="*/ 135255 w 231457"/>
                <a:gd name="connsiteY3" fmla="*/ 296354 h 296354"/>
                <a:gd name="connsiteX4" fmla="*/ 231458 w 231457"/>
                <a:gd name="connsiteY4" fmla="*/ 269684 h 296354"/>
                <a:gd name="connsiteX5" fmla="*/ 107633 w 231457"/>
                <a:gd name="connsiteY5" fmla="*/ 113474 h 296354"/>
                <a:gd name="connsiteX6" fmla="*/ 154305 w 231457"/>
                <a:gd name="connsiteY6" fmla="*/ 73469 h 2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" h="296354">
                  <a:moveTo>
                    <a:pt x="154305" y="73469"/>
                  </a:moveTo>
                  <a:cubicBezTo>
                    <a:pt x="146685" y="54419"/>
                    <a:pt x="141923" y="22987"/>
                    <a:pt x="139065" y="127"/>
                  </a:cubicBezTo>
                  <a:cubicBezTo>
                    <a:pt x="60008" y="-2731"/>
                    <a:pt x="0" y="42989"/>
                    <a:pt x="0" y="106807"/>
                  </a:cubicBezTo>
                  <a:cubicBezTo>
                    <a:pt x="0" y="158242"/>
                    <a:pt x="26670" y="203962"/>
                    <a:pt x="135255" y="296354"/>
                  </a:cubicBezTo>
                  <a:cubicBezTo>
                    <a:pt x="162878" y="286829"/>
                    <a:pt x="200025" y="276352"/>
                    <a:pt x="231458" y="269684"/>
                  </a:cubicBezTo>
                  <a:cubicBezTo>
                    <a:pt x="124778" y="169672"/>
                    <a:pt x="107633" y="143002"/>
                    <a:pt x="107633" y="113474"/>
                  </a:cubicBezTo>
                  <a:cubicBezTo>
                    <a:pt x="109538" y="92519"/>
                    <a:pt x="124778" y="78232"/>
                    <a:pt x="154305" y="734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A5B3E3-C3DB-9A4C-2BE0-E01FB10678E0}"/>
                </a:ext>
              </a:extLst>
            </p:cNvPr>
            <p:cNvSpPr/>
            <p:nvPr/>
          </p:nvSpPr>
          <p:spPr>
            <a:xfrm>
              <a:off x="5961696" y="7359297"/>
              <a:ext cx="221932" cy="401002"/>
            </a:xfrm>
            <a:custGeom>
              <a:avLst/>
              <a:gdLst>
                <a:gd name="connsiteX0" fmla="*/ 3810 w 221932"/>
                <a:gd name="connsiteY0" fmla="*/ 94297 h 401002"/>
                <a:gd name="connsiteX1" fmla="*/ 3810 w 221932"/>
                <a:gd name="connsiteY1" fmla="*/ 8572 h 401002"/>
                <a:gd name="connsiteX2" fmla="*/ 73343 w 221932"/>
                <a:gd name="connsiteY2" fmla="*/ 0 h 401002"/>
                <a:gd name="connsiteX3" fmla="*/ 221933 w 221932"/>
                <a:gd name="connsiteY3" fmla="*/ 135255 h 401002"/>
                <a:gd name="connsiteX4" fmla="*/ 108585 w 221932"/>
                <a:gd name="connsiteY4" fmla="*/ 401003 h 401002"/>
                <a:gd name="connsiteX5" fmla="*/ 0 w 221932"/>
                <a:gd name="connsiteY5" fmla="*/ 392430 h 401002"/>
                <a:gd name="connsiteX6" fmla="*/ 97155 w 221932"/>
                <a:gd name="connsiteY6" fmla="*/ 159067 h 401002"/>
                <a:gd name="connsiteX7" fmla="*/ 21908 w 221932"/>
                <a:gd name="connsiteY7" fmla="*/ 94297 h 401002"/>
                <a:gd name="connsiteX8" fmla="*/ 3810 w 221932"/>
                <a:gd name="connsiteY8" fmla="*/ 94297 h 40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932" h="401002">
                  <a:moveTo>
                    <a:pt x="3810" y="94297"/>
                  </a:moveTo>
                  <a:lnTo>
                    <a:pt x="3810" y="8572"/>
                  </a:lnTo>
                  <a:cubicBezTo>
                    <a:pt x="23813" y="2858"/>
                    <a:pt x="48578" y="0"/>
                    <a:pt x="73343" y="0"/>
                  </a:cubicBezTo>
                  <a:cubicBezTo>
                    <a:pt x="172403" y="0"/>
                    <a:pt x="221933" y="67628"/>
                    <a:pt x="221933" y="135255"/>
                  </a:cubicBezTo>
                  <a:cubicBezTo>
                    <a:pt x="221933" y="200025"/>
                    <a:pt x="198120" y="261938"/>
                    <a:pt x="108585" y="401003"/>
                  </a:cubicBezTo>
                  <a:cubicBezTo>
                    <a:pt x="72390" y="396240"/>
                    <a:pt x="36195" y="393383"/>
                    <a:pt x="0" y="392430"/>
                  </a:cubicBezTo>
                  <a:cubicBezTo>
                    <a:pt x="78105" y="247650"/>
                    <a:pt x="97155" y="196215"/>
                    <a:pt x="97155" y="159067"/>
                  </a:cubicBezTo>
                  <a:cubicBezTo>
                    <a:pt x="97155" y="116205"/>
                    <a:pt x="72390" y="94297"/>
                    <a:pt x="21908" y="94297"/>
                  </a:cubicBezTo>
                  <a:cubicBezTo>
                    <a:pt x="15240" y="94297"/>
                    <a:pt x="9525" y="94297"/>
                    <a:pt x="3810" y="94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69671D-C4B7-481E-3CA2-E69531C5AFE3}"/>
                </a:ext>
              </a:extLst>
            </p:cNvPr>
            <p:cNvSpPr/>
            <p:nvPr/>
          </p:nvSpPr>
          <p:spPr>
            <a:xfrm>
              <a:off x="6159816" y="7505855"/>
              <a:ext cx="231457" cy="296354"/>
            </a:xfrm>
            <a:custGeom>
              <a:avLst/>
              <a:gdLst>
                <a:gd name="connsiteX0" fmla="*/ 77153 w 231457"/>
                <a:gd name="connsiteY0" fmla="*/ 73469 h 296354"/>
                <a:gd name="connsiteX1" fmla="*/ 92392 w 231457"/>
                <a:gd name="connsiteY1" fmla="*/ 127 h 296354"/>
                <a:gd name="connsiteX2" fmla="*/ 231458 w 231457"/>
                <a:gd name="connsiteY2" fmla="*/ 106807 h 296354"/>
                <a:gd name="connsiteX3" fmla="*/ 96203 w 231457"/>
                <a:gd name="connsiteY3" fmla="*/ 296354 h 296354"/>
                <a:gd name="connsiteX4" fmla="*/ 0 w 231457"/>
                <a:gd name="connsiteY4" fmla="*/ 269684 h 296354"/>
                <a:gd name="connsiteX5" fmla="*/ 123825 w 231457"/>
                <a:gd name="connsiteY5" fmla="*/ 113474 h 296354"/>
                <a:gd name="connsiteX6" fmla="*/ 77153 w 231457"/>
                <a:gd name="connsiteY6" fmla="*/ 73469 h 2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" h="296354">
                  <a:moveTo>
                    <a:pt x="77153" y="73469"/>
                  </a:moveTo>
                  <a:cubicBezTo>
                    <a:pt x="84773" y="54419"/>
                    <a:pt x="89535" y="22987"/>
                    <a:pt x="92392" y="127"/>
                  </a:cubicBezTo>
                  <a:cubicBezTo>
                    <a:pt x="171450" y="-2731"/>
                    <a:pt x="231458" y="42989"/>
                    <a:pt x="231458" y="106807"/>
                  </a:cubicBezTo>
                  <a:cubicBezTo>
                    <a:pt x="231458" y="158242"/>
                    <a:pt x="204788" y="203962"/>
                    <a:pt x="96203" y="296354"/>
                  </a:cubicBezTo>
                  <a:cubicBezTo>
                    <a:pt x="68580" y="286829"/>
                    <a:pt x="31433" y="276352"/>
                    <a:pt x="0" y="269684"/>
                  </a:cubicBezTo>
                  <a:cubicBezTo>
                    <a:pt x="106680" y="169672"/>
                    <a:pt x="123825" y="143002"/>
                    <a:pt x="123825" y="113474"/>
                  </a:cubicBezTo>
                  <a:cubicBezTo>
                    <a:pt x="121920" y="92519"/>
                    <a:pt x="106680" y="78232"/>
                    <a:pt x="77153" y="734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8BA8DBA-058E-F76F-6926-A0A7B51A0728}"/>
                </a:ext>
              </a:extLst>
            </p:cNvPr>
            <p:cNvSpPr/>
            <p:nvPr/>
          </p:nvSpPr>
          <p:spPr>
            <a:xfrm>
              <a:off x="5652134" y="7833642"/>
              <a:ext cx="552450" cy="135254"/>
            </a:xfrm>
            <a:custGeom>
              <a:avLst/>
              <a:gdLst>
                <a:gd name="connsiteX0" fmla="*/ 277178 w 552450"/>
                <a:gd name="connsiteY0" fmla="*/ 99060 h 135254"/>
                <a:gd name="connsiteX1" fmla="*/ 523875 w 552450"/>
                <a:gd name="connsiteY1" fmla="*/ 135255 h 135254"/>
                <a:gd name="connsiteX2" fmla="*/ 552450 w 552450"/>
                <a:gd name="connsiteY2" fmla="*/ 40005 h 135254"/>
                <a:gd name="connsiteX3" fmla="*/ 276225 w 552450"/>
                <a:gd name="connsiteY3" fmla="*/ 0 h 135254"/>
                <a:gd name="connsiteX4" fmla="*/ 0 w 552450"/>
                <a:gd name="connsiteY4" fmla="*/ 40005 h 135254"/>
                <a:gd name="connsiteX5" fmla="*/ 28575 w 552450"/>
                <a:gd name="connsiteY5" fmla="*/ 135255 h 135254"/>
                <a:gd name="connsiteX6" fmla="*/ 277178 w 552450"/>
                <a:gd name="connsiteY6" fmla="*/ 99060 h 1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450" h="135254">
                  <a:moveTo>
                    <a:pt x="277178" y="99060"/>
                  </a:moveTo>
                  <a:cubicBezTo>
                    <a:pt x="357188" y="99060"/>
                    <a:pt x="439103" y="109538"/>
                    <a:pt x="523875" y="135255"/>
                  </a:cubicBezTo>
                  <a:lnTo>
                    <a:pt x="552450" y="40005"/>
                  </a:lnTo>
                  <a:cubicBezTo>
                    <a:pt x="457200" y="11430"/>
                    <a:pt x="363855" y="0"/>
                    <a:pt x="276225" y="0"/>
                  </a:cubicBezTo>
                  <a:cubicBezTo>
                    <a:pt x="188595" y="0"/>
                    <a:pt x="96203" y="11430"/>
                    <a:pt x="0" y="40005"/>
                  </a:cubicBezTo>
                  <a:lnTo>
                    <a:pt x="28575" y="135255"/>
                  </a:lnTo>
                  <a:cubicBezTo>
                    <a:pt x="115253" y="109538"/>
                    <a:pt x="197168" y="99060"/>
                    <a:pt x="277178" y="990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6108008-1C61-BEF3-EFE2-2DB06638042E}"/>
                </a:ext>
              </a:extLst>
            </p:cNvPr>
            <p:cNvSpPr/>
            <p:nvPr/>
          </p:nvSpPr>
          <p:spPr>
            <a:xfrm rot="18900243">
              <a:off x="5866648" y="7162214"/>
              <a:ext cx="124785" cy="124785"/>
            </a:xfrm>
            <a:custGeom>
              <a:avLst/>
              <a:gdLst>
                <a:gd name="connsiteX0" fmla="*/ 0 w 124785"/>
                <a:gd name="connsiteY0" fmla="*/ 0 h 124785"/>
                <a:gd name="connsiteX1" fmla="*/ 124785 w 124785"/>
                <a:gd name="connsiteY1" fmla="*/ 0 h 124785"/>
                <a:gd name="connsiteX2" fmla="*/ 124785 w 124785"/>
                <a:gd name="connsiteY2" fmla="*/ 124785 h 124785"/>
                <a:gd name="connsiteX3" fmla="*/ 0 w 124785"/>
                <a:gd name="connsiteY3" fmla="*/ 124785 h 12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85" h="124785">
                  <a:moveTo>
                    <a:pt x="0" y="0"/>
                  </a:moveTo>
                  <a:lnTo>
                    <a:pt x="124785" y="0"/>
                  </a:lnTo>
                  <a:lnTo>
                    <a:pt x="124785" y="124785"/>
                  </a:lnTo>
                  <a:lnTo>
                    <a:pt x="0" y="124785"/>
                  </a:lnTo>
                  <a:close/>
                </a:path>
              </a:pathLst>
            </a:custGeom>
            <a:grpFill/>
            <a:ln w="95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15D83EA-CAF8-4A92-6603-0A8E33252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Customer story</a:t>
            </a:r>
          </a:p>
        </p:txBody>
      </p:sp>
    </p:spTree>
    <p:extLst>
      <p:ext uri="{BB962C8B-B14F-4D97-AF65-F5344CB8AC3E}">
        <p14:creationId xmlns:p14="http://schemas.microsoft.com/office/powerpoint/2010/main" val="37201847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and person standing in a room&#10;&#10;Description automatically generated">
            <a:extLst>
              <a:ext uri="{FF2B5EF4-FFF2-40B4-BE49-F238E27FC236}">
                <a16:creationId xmlns:a16="http://schemas.microsoft.com/office/drawing/2014/main" id="{8A6E9B20-F719-ACE5-1336-999117E3FC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0698"/>
            <a:ext cx="12192000" cy="5067302"/>
          </a:xfrm>
          <a:prstGeom prst="rect">
            <a:avLst/>
          </a:prstGeom>
          <a:effectLst>
            <a:outerShdw blurRad="177800" dist="76200" dir="16200000" rotWithShape="0">
              <a:prstClr val="black">
                <a:alpha val="18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EC82F7-3B5A-42FE-BF51-060D03C44E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168" y="249145"/>
            <a:ext cx="9876623" cy="123110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dirty="0"/>
              <a:t>…</a:t>
            </a: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bend the curve on </a:t>
            </a:r>
            <a:r>
              <a:rPr lang="en-US" sz="4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product innovation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C3E4C9-3F37-4A7D-A82F-4CC2B9D53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 bwMode="ltGray">
          <a:xfrm rot="16200000">
            <a:off x="3562350" y="-1771650"/>
            <a:ext cx="5067300" cy="12192000"/>
          </a:xfrm>
          <a:prstGeom prst="rect">
            <a:avLst/>
          </a:prstGeom>
          <a:gradFill flip="none" rotWithShape="1">
            <a:gsLst>
              <a:gs pos="34000">
                <a:srgbClr val="000000">
                  <a:alpha val="36000"/>
                </a:srgbClr>
              </a:gs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585216" rIns="585216" bIns="58521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grpSp>
        <p:nvGrpSpPr>
          <p:cNvPr id="14" name="Group 13" descr="AI-enabled automation">
            <a:extLst>
              <a:ext uri="{FF2B5EF4-FFF2-40B4-BE49-F238E27FC236}">
                <a16:creationId xmlns:a16="http://schemas.microsoft.com/office/drawing/2014/main" id="{64B052F1-F53B-0B32-2951-8524C3EF43AB}"/>
              </a:ext>
            </a:extLst>
          </p:cNvPr>
          <p:cNvGrpSpPr/>
          <p:nvPr/>
        </p:nvGrpSpPr>
        <p:grpSpPr>
          <a:xfrm>
            <a:off x="4815840" y="4721427"/>
            <a:ext cx="2560320" cy="1829866"/>
            <a:chOff x="3734448" y="4721427"/>
            <a:chExt cx="2560320" cy="182986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475A90D-B52E-5C21-74BF-2C5D68873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34448" y="4721427"/>
              <a:ext cx="2560320" cy="1829866"/>
            </a:xfrm>
            <a:prstGeom prst="roundRect">
              <a:avLst>
                <a:gd name="adj" fmla="val 11670"/>
              </a:avLst>
            </a:prstGeom>
            <a:gradFill flip="none" rotWithShape="1">
              <a:gsLst>
                <a:gs pos="0">
                  <a:srgbClr val="FF5C39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86B188-FC06-5E63-11E9-AC040EE9E79E}"/>
                </a:ext>
              </a:extLst>
            </p:cNvPr>
            <p:cNvSpPr txBox="1"/>
            <p:nvPr/>
          </p:nvSpPr>
          <p:spPr>
            <a:xfrm>
              <a:off x="3734448" y="4886645"/>
              <a:ext cx="25603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Segoe Sans Text Semibold"/>
                </a:rPr>
                <a:t>AI-enabled automation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E2B0932-58F9-BB5D-68C6-556F4589E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095" y="5712632"/>
              <a:ext cx="2105025" cy="56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 descr="Build customer copilots">
            <a:extLst>
              <a:ext uri="{FF2B5EF4-FFF2-40B4-BE49-F238E27FC236}">
                <a16:creationId xmlns:a16="http://schemas.microsoft.com/office/drawing/2014/main" id="{4ECBF166-87EC-1C5A-7245-C4843465419D}"/>
              </a:ext>
            </a:extLst>
          </p:cNvPr>
          <p:cNvGrpSpPr/>
          <p:nvPr/>
        </p:nvGrpSpPr>
        <p:grpSpPr>
          <a:xfrm>
            <a:off x="8503920" y="4721427"/>
            <a:ext cx="2560321" cy="1829866"/>
            <a:chOff x="6630047" y="4721427"/>
            <a:chExt cx="2560321" cy="18298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258D091-85B5-BA85-E5F2-7D25A7E7F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30048" y="4721427"/>
              <a:ext cx="2560320" cy="1829866"/>
            </a:xfrm>
            <a:prstGeom prst="roundRect">
              <a:avLst>
                <a:gd name="adj" fmla="val 8894"/>
              </a:avLst>
            </a:prstGeom>
            <a:gradFill flip="none" rotWithShape="1">
              <a:gsLst>
                <a:gs pos="0">
                  <a:srgbClr val="FF5C39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0BC6E0-75E6-0CA4-B803-4CDAC16C5716}"/>
                </a:ext>
              </a:extLst>
            </p:cNvPr>
            <p:cNvSpPr txBox="1"/>
            <p:nvPr/>
          </p:nvSpPr>
          <p:spPr>
            <a:xfrm>
              <a:off x="6630047" y="4867281"/>
              <a:ext cx="25603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Segoe Sans Text Semibold"/>
                </a:rPr>
                <a:t>Build customer copilots</a:t>
              </a:r>
            </a:p>
          </p:txBody>
        </p:sp>
        <p:pic>
          <p:nvPicPr>
            <p:cNvPr id="1026" name="Picture 2" descr="Icertis Logo PNG Vector (PDF) Free Download">
              <a:extLst>
                <a:ext uri="{FF2B5EF4-FFF2-40B4-BE49-F238E27FC236}">
                  <a16:creationId xmlns:a16="http://schemas.microsoft.com/office/drawing/2014/main" id="{22E1AAEA-8030-C6E9-A58A-12AF5C034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642" y="5745351"/>
              <a:ext cx="1897884" cy="563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 descr="AI-enabled services">
            <a:extLst>
              <a:ext uri="{FF2B5EF4-FFF2-40B4-BE49-F238E27FC236}">
                <a16:creationId xmlns:a16="http://schemas.microsoft.com/office/drawing/2014/main" id="{808970B4-2E0D-E8A8-A7F8-5407BE0F0DFC}"/>
              </a:ext>
            </a:extLst>
          </p:cNvPr>
          <p:cNvGrpSpPr/>
          <p:nvPr/>
        </p:nvGrpSpPr>
        <p:grpSpPr>
          <a:xfrm>
            <a:off x="1108472" y="4689177"/>
            <a:ext cx="2579608" cy="1829866"/>
            <a:chOff x="1108472" y="4689177"/>
            <a:chExt cx="2579608" cy="182986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4F9FFBD-7D16-D3A4-3C09-1ECA85C37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08472" y="4689177"/>
              <a:ext cx="2560320" cy="1829866"/>
            </a:xfrm>
            <a:prstGeom prst="roundRect">
              <a:avLst>
                <a:gd name="adj" fmla="val 11670"/>
              </a:avLst>
            </a:prstGeom>
            <a:gradFill flip="none" rotWithShape="1">
              <a:gsLst>
                <a:gs pos="0">
                  <a:srgbClr val="FF5C39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Picture 4" descr="Canary Speech">
              <a:extLst>
                <a:ext uri="{FF2B5EF4-FFF2-40B4-BE49-F238E27FC236}">
                  <a16:creationId xmlns:a16="http://schemas.microsoft.com/office/drawing/2014/main" id="{824255B5-F03B-D710-A628-A2D000903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635" y="5825561"/>
              <a:ext cx="2407995" cy="42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1C762F-F020-92ED-6C00-59CEFE7C2379}"/>
                </a:ext>
              </a:extLst>
            </p:cNvPr>
            <p:cNvSpPr txBox="1"/>
            <p:nvPr/>
          </p:nvSpPr>
          <p:spPr>
            <a:xfrm>
              <a:off x="1127760" y="4867281"/>
              <a:ext cx="25603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Segoe Sans Text Semibold"/>
                </a:rPr>
                <a:t>AI-enabled </a:t>
              </a: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Segoe Sans Text Semibold"/>
                </a:rPr>
                <a:t>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76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3473 L -8.33333E-7 4.0740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erson sitting at a desk working on a computer&#10;&#10;Description automatically generated">
            <a:extLst>
              <a:ext uri="{FF2B5EF4-FFF2-40B4-BE49-F238E27FC236}">
                <a16:creationId xmlns:a16="http://schemas.microsoft.com/office/drawing/2014/main" id="{4C4800C0-3DF2-92B6-ECFB-893C198E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DC3E4C9-3F37-4A7D-A82F-4CC2B9D53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 bwMode="ltGray">
          <a:xfrm rot="16200000">
            <a:off x="2666998" y="-2667002"/>
            <a:ext cx="6858004" cy="12192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51000"/>
                </a:srgbClr>
              </a:gs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585216" rIns="585216" bIns="58521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grpSp>
        <p:nvGrpSpPr>
          <p:cNvPr id="5" name="Group 4" descr="AI-enabled automation.  Leverage AI to make product workflows more efficient">
            <a:extLst>
              <a:ext uri="{FF2B5EF4-FFF2-40B4-BE49-F238E27FC236}">
                <a16:creationId xmlns:a16="http://schemas.microsoft.com/office/drawing/2014/main" id="{5D4E794C-7DC0-B2D1-DD83-922EA3DEC178}"/>
              </a:ext>
            </a:extLst>
          </p:cNvPr>
          <p:cNvGrpSpPr/>
          <p:nvPr/>
        </p:nvGrpSpPr>
        <p:grpSpPr>
          <a:xfrm>
            <a:off x="4815840" y="561659"/>
            <a:ext cx="2560320" cy="5522707"/>
            <a:chOff x="3368040" y="561659"/>
            <a:chExt cx="2560320" cy="552270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9476870-87D7-640F-2D62-6E74A9D3F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68040" y="561659"/>
              <a:ext cx="2560320" cy="5522707"/>
            </a:xfrm>
            <a:prstGeom prst="roundRect">
              <a:avLst>
                <a:gd name="adj" fmla="val 7540"/>
              </a:avLst>
            </a:pr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rgbClr val="F6574D"/>
                  </a:gs>
                </a:gsLst>
                <a:lin ang="5400000" scaled="1"/>
              </a:gradFill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8072D0-C5CE-FDE5-6406-73FF2022FCD8}"/>
                </a:ext>
              </a:extLst>
            </p:cNvPr>
            <p:cNvSpPr txBox="1"/>
            <p:nvPr/>
          </p:nvSpPr>
          <p:spPr>
            <a:xfrm>
              <a:off x="3368040" y="1771814"/>
              <a:ext cx="2560320" cy="3440966"/>
            </a:xfrm>
            <a:prstGeom prst="rect">
              <a:avLst/>
            </a:prstGeom>
            <a:noFill/>
          </p:spPr>
          <p:txBody>
            <a:bodyPr wrap="square" lIns="91440" tIns="182880" rIns="9144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Leverage AI to make</a:t>
              </a:r>
              <a:r>
                <a:rPr kumimoji="0" lang="en-US" sz="16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 product workflows more efficient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Modern Requirements helps customers automate repeatable steps in product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 lifecycle management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C46E6A-86E2-FA4E-17A9-FE8D94A43489}"/>
                </a:ext>
              </a:extLst>
            </p:cNvPr>
            <p:cNvSpPr txBox="1"/>
            <p:nvPr/>
          </p:nvSpPr>
          <p:spPr>
            <a:xfrm>
              <a:off x="3368040" y="1044058"/>
              <a:ext cx="25603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Segoe Sans Text Semibold"/>
                </a:rPr>
                <a:t>AI-enabled automation</a:t>
              </a:r>
            </a:p>
          </p:txBody>
        </p:sp>
      </p:grpSp>
      <p:grpSp>
        <p:nvGrpSpPr>
          <p:cNvPr id="2" name="Group 1" descr="Build customer copilots">
            <a:extLst>
              <a:ext uri="{FF2B5EF4-FFF2-40B4-BE49-F238E27FC236}">
                <a16:creationId xmlns:a16="http://schemas.microsoft.com/office/drawing/2014/main" id="{FFE1D11A-EC0F-2148-14A7-D2C7C800C1C3}"/>
              </a:ext>
            </a:extLst>
          </p:cNvPr>
          <p:cNvGrpSpPr/>
          <p:nvPr/>
        </p:nvGrpSpPr>
        <p:grpSpPr>
          <a:xfrm>
            <a:off x="8503920" y="561659"/>
            <a:ext cx="2560320" cy="5522707"/>
            <a:chOff x="6263640" y="561659"/>
            <a:chExt cx="2560320" cy="552270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E8456DD-0F54-8BE1-DEE8-D61889C2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63640" y="561659"/>
              <a:ext cx="2560320" cy="5522707"/>
            </a:xfrm>
            <a:prstGeom prst="roundRect">
              <a:avLst>
                <a:gd name="adj" fmla="val 6449"/>
              </a:avLst>
            </a:pr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rgbClr val="F6574D"/>
                  </a:gs>
                </a:gsLst>
                <a:lin ang="5400000" scaled="1"/>
              </a:gradFill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A9825-11FF-DCE1-1D8E-74A4D7173D9F}"/>
                </a:ext>
              </a:extLst>
            </p:cNvPr>
            <p:cNvSpPr txBox="1"/>
            <p:nvPr/>
          </p:nvSpPr>
          <p:spPr>
            <a:xfrm>
              <a:off x="6263640" y="1771814"/>
              <a:ext cx="2560320" cy="3440966"/>
            </a:xfrm>
            <a:prstGeom prst="rect">
              <a:avLst/>
            </a:prstGeom>
            <a:noFill/>
          </p:spPr>
          <p:txBody>
            <a:bodyPr wrap="square" lIns="91440" tIns="182880" rIns="9144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Utilize your unique expertise to offer</a:t>
              </a:r>
              <a:r>
                <a:rPr kumimoji="0" lang="en-US" sz="16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 customers solutions through custom copilots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FFFF"/>
                  </a:solidFill>
                  <a:latin typeface="Segoe Sans Text"/>
                </a:rPr>
                <a:t>Icertis helps customers drive efficiencies in the contract management process, reducing costs and minimizing risks</a:t>
              </a:r>
              <a:endPara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9" name="TextBox 8" descr="Utilize your unique expertise to offer customers solutions through custom copilots">
              <a:extLst>
                <a:ext uri="{FF2B5EF4-FFF2-40B4-BE49-F238E27FC236}">
                  <a16:creationId xmlns:a16="http://schemas.microsoft.com/office/drawing/2014/main" id="{AF889A53-59AD-6E91-26FF-403D3E3771D3}"/>
                </a:ext>
              </a:extLst>
            </p:cNvPr>
            <p:cNvSpPr txBox="1"/>
            <p:nvPr/>
          </p:nvSpPr>
          <p:spPr>
            <a:xfrm>
              <a:off x="6263640" y="1044058"/>
              <a:ext cx="25603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Segoe Sans Text Semibold"/>
                </a:rPr>
                <a:t>Build customer copilots</a:t>
              </a:r>
            </a:p>
          </p:txBody>
        </p:sp>
      </p:grpSp>
      <p:grpSp>
        <p:nvGrpSpPr>
          <p:cNvPr id="14" name="Group 13" descr="AI-enabled services.  Create unique AI enables services tailored to the business needs of your customers">
            <a:extLst>
              <a:ext uri="{FF2B5EF4-FFF2-40B4-BE49-F238E27FC236}">
                <a16:creationId xmlns:a16="http://schemas.microsoft.com/office/drawing/2014/main" id="{5A93D05D-A902-13A1-44E5-A24972BB98AE}"/>
              </a:ext>
            </a:extLst>
          </p:cNvPr>
          <p:cNvGrpSpPr/>
          <p:nvPr/>
        </p:nvGrpSpPr>
        <p:grpSpPr>
          <a:xfrm>
            <a:off x="1127760" y="561659"/>
            <a:ext cx="2560320" cy="5522707"/>
            <a:chOff x="1127760" y="561659"/>
            <a:chExt cx="2560320" cy="55227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134D87-324E-388E-7D78-9E9EF184D701}"/>
                </a:ext>
              </a:extLst>
            </p:cNvPr>
            <p:cNvGrpSpPr/>
            <p:nvPr/>
          </p:nvGrpSpPr>
          <p:grpSpPr>
            <a:xfrm>
              <a:off x="1127760" y="561659"/>
              <a:ext cx="2560320" cy="5522707"/>
              <a:chOff x="472440" y="561659"/>
              <a:chExt cx="2560320" cy="552270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0DD6AEB-507F-6D3D-89CC-20AA9B142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72440" y="561659"/>
                <a:ext cx="2560320" cy="5522707"/>
              </a:xfrm>
              <a:prstGeom prst="roundRect">
                <a:avLst>
                  <a:gd name="adj" fmla="val 7361"/>
                </a:avLst>
              </a:prstGeom>
              <a:noFill/>
              <a:ln w="31750" cap="flat">
                <a:gradFill>
                  <a:gsLst>
                    <a:gs pos="0">
                      <a:srgbClr val="C03BC4"/>
                    </a:gs>
                    <a:gs pos="100000">
                      <a:srgbClr val="F6574D"/>
                    </a:gs>
                  </a:gsLst>
                  <a:lin ang="5400000" scaled="1"/>
                </a:gradFill>
                <a:prstDash val="solid"/>
                <a:miter/>
              </a:ln>
              <a:effectLst>
                <a:outerShdw blurRad="63500" dist="63500" dir="2400000" algn="tl" rotWithShape="0">
                  <a:srgbClr val="000000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776">
                        <a:srgbClr val="FFFFFF"/>
                      </a:gs>
                      <a:gs pos="42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7C873F-40A7-C16F-8A0F-06CC29658F10}"/>
                  </a:ext>
                </a:extLst>
              </p:cNvPr>
              <p:cNvSpPr txBox="1"/>
              <p:nvPr/>
            </p:nvSpPr>
            <p:spPr>
              <a:xfrm>
                <a:off x="472440" y="1771814"/>
                <a:ext cx="2560320" cy="3440966"/>
              </a:xfrm>
              <a:prstGeom prst="rect">
                <a:avLst/>
              </a:prstGeom>
              <a:noFill/>
            </p:spPr>
            <p:txBody>
              <a:bodyPr wrap="square" lIns="91440" tIns="182880" rIns="91440" b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rPr>
                  <a:t>Create unique AI enabled services tailored to the business needs of your customers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noProof="0" dirty="0">
                    <a:solidFill>
                      <a:srgbClr val="FFFFFF"/>
                    </a:solidFill>
                    <a:latin typeface="Segoe Sans Text"/>
                  </a:rPr>
                  <a:t>Canary Speech uses AI to help medical practitioners assess and monitor real-time data for early disease detection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68857-6D37-47D7-49A6-B15E8F8237A6}"/>
                  </a:ext>
                </a:extLst>
              </p:cNvPr>
              <p:cNvSpPr txBox="1"/>
              <p:nvPr/>
            </p:nvSpPr>
            <p:spPr>
              <a:xfrm>
                <a:off x="472440" y="1044058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Sans Text Semibold"/>
                    <a:ea typeface="+mn-ea"/>
                    <a:cs typeface="+mn-cs"/>
                  </a:rPr>
                  <a:t>AI-enabled services</a:t>
                </a:r>
              </a:p>
            </p:txBody>
          </p:sp>
        </p:grpSp>
        <p:pic>
          <p:nvPicPr>
            <p:cNvPr id="13" name="Picture 4" descr="Canary Speech">
              <a:extLst>
                <a:ext uri="{FF2B5EF4-FFF2-40B4-BE49-F238E27FC236}">
                  <a16:creationId xmlns:a16="http://schemas.microsoft.com/office/drawing/2014/main" id="{8EFEBE06-6215-31C9-5B1B-839FF529E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831" y="5370231"/>
              <a:ext cx="2407995" cy="42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9BAE147-317E-C18E-1D47-BB4DC391B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4822" y="5324616"/>
            <a:ext cx="2062354" cy="549961"/>
          </a:xfrm>
          <a:prstGeom prst="rect">
            <a:avLst/>
          </a:prstGeom>
        </p:spPr>
      </p:pic>
      <p:pic>
        <p:nvPicPr>
          <p:cNvPr id="26" name="Picture 2" descr="Icertis Logo PNG Vector (PDF) Free Download">
            <a:extLst>
              <a:ext uri="{FF2B5EF4-FFF2-40B4-BE49-F238E27FC236}">
                <a16:creationId xmlns:a16="http://schemas.microsoft.com/office/drawing/2014/main" id="{2B4A8240-82EA-1BC5-ECF1-6DBCC1E0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7458" y="5278047"/>
            <a:ext cx="1673245" cy="4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B8C6F9-58B2-42A3-5595-D380D5C416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Use case background</a:t>
            </a:r>
          </a:p>
        </p:txBody>
      </p:sp>
    </p:spTree>
    <p:extLst>
      <p:ext uri="{BB962C8B-B14F-4D97-AF65-F5344CB8AC3E}">
        <p14:creationId xmlns:p14="http://schemas.microsoft.com/office/powerpoint/2010/main" val="155810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holding a computer">
            <a:extLst>
              <a:ext uri="{FF2B5EF4-FFF2-40B4-BE49-F238E27FC236}">
                <a16:creationId xmlns:a16="http://schemas.microsoft.com/office/drawing/2014/main" id="{29ADB802-7486-F78B-EE2C-133E57F130C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9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88DB4-CB24-CE44-5B63-7E8BAEC8C56C}"/>
              </a:ext>
            </a:extLst>
          </p:cNvPr>
          <p:cNvSpPr txBox="1"/>
          <p:nvPr/>
        </p:nvSpPr>
        <p:spPr>
          <a:xfrm>
            <a:off x="1245737" y="4446598"/>
            <a:ext cx="10089920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  <a:ea typeface="+mn-ea"/>
                <a:cs typeface="+mn-cs"/>
              </a:rPr>
              <a:t>“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+mj-lt"/>
              </a:rPr>
              <a:t>We expect customers to see </a:t>
            </a:r>
            <a:r>
              <a:rPr lang="en-US" sz="24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</a:rPr>
              <a:t>contract reviews accelerated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+mj-lt"/>
              </a:rPr>
              <a:t> by up to 40 percent..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  <a:ea typeface="+mn-ea"/>
                <a:cs typeface="+mn-cs"/>
              </a:rPr>
              <a:t>.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+mj-lt"/>
              </a:rPr>
              <a:t> Perhaps more importantly, they can also </a:t>
            </a:r>
            <a:r>
              <a:rPr lang="en-US" sz="24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</a:rPr>
              <a:t>discover and manage their risks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+mj-lt"/>
              </a:rPr>
              <a:t> better than ever before and then take it a step further by suggesting mitigation of those risks.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  <a:ea typeface="+mn-ea"/>
                <a:cs typeface="+mn-cs"/>
              </a:rPr>
              <a:t>” 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highlight>
                  <a:srgbClr val="FFFFFF"/>
                </a:highlight>
              </a:rPr>
              <a:t>Monish Darda, Cofounder and Chief Technology Officer at Icertis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913B76-F9F8-1311-BA0F-6C4413FCB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4901" y="2883357"/>
            <a:ext cx="2798064" cy="1097844"/>
          </a:xfrm>
          <a:prstGeom prst="roundRect">
            <a:avLst>
              <a:gd name="adj" fmla="val 22222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AA8466A4-C3D7-B2B4-873E-18DE17CD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859" y="3170025"/>
            <a:ext cx="1762148" cy="5245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2B9E8B-2A62-8A5D-9883-050D9EBB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858000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Customer story</a:t>
            </a:r>
          </a:p>
        </p:txBody>
      </p:sp>
    </p:spTree>
    <p:extLst>
      <p:ext uri="{BB962C8B-B14F-4D97-AF65-F5344CB8AC3E}">
        <p14:creationId xmlns:p14="http://schemas.microsoft.com/office/powerpoint/2010/main" val="14115706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descr="Image showing the various Microsoft services and applications that incorporate generative AI">
            <a:extLst>
              <a:ext uri="{FF2B5EF4-FFF2-40B4-BE49-F238E27FC236}">
                <a16:creationId xmlns:a16="http://schemas.microsoft.com/office/drawing/2014/main" id="{1FE93AA4-5692-87D5-0AAC-0DC086FC5FE0}"/>
              </a:ext>
            </a:extLst>
          </p:cNvPr>
          <p:cNvGrpSpPr/>
          <p:nvPr/>
        </p:nvGrpSpPr>
        <p:grpSpPr>
          <a:xfrm>
            <a:off x="257964" y="1419961"/>
            <a:ext cx="11676073" cy="4018079"/>
            <a:chOff x="434486" y="1419960"/>
            <a:chExt cx="11676073" cy="4018079"/>
          </a:xfrm>
        </p:grpSpPr>
        <p:sp>
          <p:nvSpPr>
            <p:cNvPr id="34" name="Rounded Rectangle 60">
              <a:extLst>
                <a:ext uri="{FF2B5EF4-FFF2-40B4-BE49-F238E27FC236}">
                  <a16:creationId xmlns:a16="http://schemas.microsoft.com/office/drawing/2014/main" id="{389B02C1-1E23-EAB0-1EE7-7A102CE07744}"/>
                </a:ext>
              </a:extLst>
            </p:cNvPr>
            <p:cNvSpPr/>
            <p:nvPr/>
          </p:nvSpPr>
          <p:spPr bwMode="auto">
            <a:xfrm>
              <a:off x="440619" y="1433260"/>
              <a:ext cx="2102604" cy="4004779"/>
            </a:xfrm>
            <a:prstGeom prst="roundRect">
              <a:avLst>
                <a:gd name="adj" fmla="val 711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B35588-F9FC-444E-AF08-4A1114755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48" t="1" r="5865" b="2012"/>
            <a:stretch/>
          </p:blipFill>
          <p:spPr>
            <a:xfrm>
              <a:off x="434486" y="1433260"/>
              <a:ext cx="2109856" cy="1565252"/>
            </a:xfrm>
            <a:prstGeom prst="round2SameRect">
              <a:avLst>
                <a:gd name="adj1" fmla="val 10742"/>
                <a:gd name="adj2" fmla="val 0"/>
              </a:avLst>
            </a:prstGeom>
            <a:ln>
              <a:solidFill>
                <a:schemeClr val="bg2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4336D9-1513-5DDE-FF2A-3A82DBFE7A36}"/>
                </a:ext>
              </a:extLst>
            </p:cNvPr>
            <p:cNvSpPr txBox="1"/>
            <p:nvPr/>
          </p:nvSpPr>
          <p:spPr>
            <a:xfrm>
              <a:off x="755240" y="3837634"/>
              <a:ext cx="1473365" cy="629971"/>
            </a:xfrm>
            <a:prstGeom prst="rect">
              <a:avLst/>
            </a:prstGeom>
            <a:noFill/>
          </p:spPr>
          <p:txBody>
            <a:bodyPr wrap="square" lIns="0" tIns="60904" rIns="0" bIns="60904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Segoe Sans Display" pitchFamily="2" charset="0"/>
                </a:rPr>
                <a:t>Microsoft Copilot</a:t>
              </a:r>
            </a:p>
          </p:txBody>
        </p:sp>
        <p:sp>
          <p:nvSpPr>
            <p:cNvPr id="30" name="Rounded Rectangle 55">
              <a:extLst>
                <a:ext uri="{FF2B5EF4-FFF2-40B4-BE49-F238E27FC236}">
                  <a16:creationId xmlns:a16="http://schemas.microsoft.com/office/drawing/2014/main" id="{A2FD55E7-B1FB-96F4-15E9-2CF4957511F6}"/>
                </a:ext>
              </a:extLst>
            </p:cNvPr>
            <p:cNvSpPr/>
            <p:nvPr/>
          </p:nvSpPr>
          <p:spPr bwMode="auto">
            <a:xfrm>
              <a:off x="5223450" y="1434526"/>
              <a:ext cx="2102604" cy="4003513"/>
            </a:xfrm>
            <a:prstGeom prst="roundRect">
              <a:avLst>
                <a:gd name="adj" fmla="val 711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33CCA95-29AA-A6C0-C4A1-66C79CBD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4124" y="4754186"/>
              <a:ext cx="1212937" cy="6822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DCF7E1-002D-877C-7C0D-DBF6E17880C0}"/>
                </a:ext>
              </a:extLst>
            </p:cNvPr>
            <p:cNvSpPr txBox="1"/>
            <p:nvPr/>
          </p:nvSpPr>
          <p:spPr>
            <a:xfrm>
              <a:off x="5369557" y="3842733"/>
              <a:ext cx="1801095" cy="629971"/>
            </a:xfrm>
            <a:prstGeom prst="rect">
              <a:avLst/>
            </a:prstGeom>
            <a:noFill/>
          </p:spPr>
          <p:txBody>
            <a:bodyPr wrap="square" lIns="0" tIns="60904" rIns="0" bIns="60904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Segoe Sans Display" pitchFamily="2" charset="0"/>
                </a:rPr>
                <a:t>Copilot in Microsoft Teams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90E36F-7C26-2DDA-06F3-5076125E2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6244" y="1419960"/>
              <a:ext cx="2099809" cy="1631087"/>
            </a:xfrm>
            <a:prstGeom prst="roundRect">
              <a:avLst>
                <a:gd name="adj" fmla="val 9289"/>
              </a:avLst>
            </a:prstGeom>
            <a:ln>
              <a:noFill/>
            </a:ln>
            <a:effectLst/>
          </p:spPr>
        </p:pic>
        <p:sp>
          <p:nvSpPr>
            <p:cNvPr id="19" name="Rounded Rectangle 45">
              <a:extLst>
                <a:ext uri="{FF2B5EF4-FFF2-40B4-BE49-F238E27FC236}">
                  <a16:creationId xmlns:a16="http://schemas.microsoft.com/office/drawing/2014/main" id="{779FD7E3-C981-2193-E3EC-2D23CDAAB999}"/>
                </a:ext>
              </a:extLst>
            </p:cNvPr>
            <p:cNvSpPr/>
            <p:nvPr/>
          </p:nvSpPr>
          <p:spPr bwMode="auto">
            <a:xfrm>
              <a:off x="2829024" y="1433260"/>
              <a:ext cx="2094849" cy="4004779"/>
            </a:xfrm>
            <a:prstGeom prst="roundRect">
              <a:avLst>
                <a:gd name="adj" fmla="val 7075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A46C4A-4150-83C4-409F-28363BCB0B15}"/>
                </a:ext>
              </a:extLst>
            </p:cNvPr>
            <p:cNvSpPr txBox="1"/>
            <p:nvPr/>
          </p:nvSpPr>
          <p:spPr>
            <a:xfrm>
              <a:off x="2975902" y="3835943"/>
              <a:ext cx="1801095" cy="629971"/>
            </a:xfrm>
            <a:prstGeom prst="rect">
              <a:avLst/>
            </a:prstGeom>
            <a:noFill/>
          </p:spPr>
          <p:txBody>
            <a:bodyPr wrap="square" lIns="0" tIns="60904" rIns="0" bIns="60904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Segoe Sans Display" pitchFamily="2" charset="0"/>
                </a:rPr>
                <a:t>Copilot for Microsoft 365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052055-88AE-8397-0C99-FFFE3E700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25686" y="1433260"/>
              <a:ext cx="2101528" cy="1385962"/>
            </a:xfrm>
            <a:prstGeom prst="roundRect">
              <a:avLst>
                <a:gd name="adj" fmla="val 9435"/>
              </a:avLst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1B8CF5F-472E-EF75-358A-33479D918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29637" y="1688050"/>
              <a:ext cx="2093623" cy="1292137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B7F726-EE0B-26EA-518D-9E9FC18335B2}"/>
                </a:ext>
              </a:extLst>
            </p:cNvPr>
            <p:cNvGrpSpPr/>
            <p:nvPr/>
          </p:nvGrpSpPr>
          <p:grpSpPr>
            <a:xfrm>
              <a:off x="7658762" y="1419961"/>
              <a:ext cx="2102604" cy="4016506"/>
              <a:chOff x="9367581" y="2165030"/>
              <a:chExt cx="1913639" cy="3138425"/>
            </a:xfrm>
          </p:grpSpPr>
          <p:sp>
            <p:nvSpPr>
              <p:cNvPr id="13" name="Rounded Rectangle 40">
                <a:extLst>
                  <a:ext uri="{FF2B5EF4-FFF2-40B4-BE49-F238E27FC236}">
                    <a16:creationId xmlns:a16="http://schemas.microsoft.com/office/drawing/2014/main" id="{481666F4-B3F8-7FE6-A671-9137D2EC4E88}"/>
                  </a:ext>
                </a:extLst>
              </p:cNvPr>
              <p:cNvSpPr/>
              <p:nvPr/>
            </p:nvSpPr>
            <p:spPr bwMode="auto">
              <a:xfrm>
                <a:off x="9367581" y="2176413"/>
                <a:ext cx="1913639" cy="3127042"/>
              </a:xfrm>
              <a:prstGeom prst="roundRect">
                <a:avLst>
                  <a:gd name="adj" fmla="val 7613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B91985A-C6B8-9AC4-5262-A2021A0E4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4400" r="95800">
                            <a14:foregroundMark x1="15200" y1="34286" x2="15200" y2="34286"/>
                            <a14:foregroundMark x1="4400" y1="45714" x2="4400" y2="45714"/>
                            <a14:foregroundMark x1="32800" y1="45000" x2="32800" y2="45000"/>
                            <a14:foregroundMark x1="46800" y1="58214" x2="46800" y2="58214"/>
                            <a14:foregroundMark x1="53000" y1="47857" x2="53000" y2="47857"/>
                            <a14:foregroundMark x1="47400" y1="42500" x2="47400" y2="42500"/>
                            <a14:foregroundMark x1="62000" y1="46786" x2="62000" y2="46786"/>
                            <a14:foregroundMark x1="76200" y1="55714" x2="76200" y2="55714"/>
                            <a14:foregroundMark x1="88200" y1="45000" x2="88200" y2="45000"/>
                            <a14:foregroundMark x1="95800" y1="52857" x2="95800" y2="52857"/>
                          </a14:backgroundRemoval>
                        </a14:imgEffect>
                        <a14:imgEffect>
                          <a14:brightnessContrast bright="-77000" contrast="-7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8008" y="4813151"/>
                <a:ext cx="812786" cy="405397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78C32D-990A-6FE3-9EBD-1CDFB7C6F3EF}"/>
                  </a:ext>
                </a:extLst>
              </p:cNvPr>
              <p:cNvSpPr txBox="1"/>
              <p:nvPr/>
            </p:nvSpPr>
            <p:spPr>
              <a:xfrm>
                <a:off x="9475201" y="4052835"/>
                <a:ext cx="1678066" cy="492249"/>
              </a:xfrm>
              <a:prstGeom prst="rect">
                <a:avLst/>
              </a:prstGeom>
              <a:noFill/>
            </p:spPr>
            <p:txBody>
              <a:bodyPr wrap="square" lIns="0" tIns="60904" rIns="0" bIns="60904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/>
                    <a:ea typeface="+mn-ea"/>
                    <a:cs typeface="Segoe Sans Display" pitchFamily="2" charset="0"/>
                  </a:rPr>
                  <a:t>Copilot </a:t>
                </a:r>
                <a:b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/>
                    <a:ea typeface="+mn-ea"/>
                    <a:cs typeface="Segoe Sans Display" pitchFamily="2" charset="0"/>
                  </a:rPr>
                </a:b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/>
                    <a:ea typeface="+mn-ea"/>
                    <a:cs typeface="Segoe Sans Display" pitchFamily="2" charset="0"/>
                  </a:rPr>
                  <a:t>assisted coding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26E19D5-5912-4E52-C1DE-A5B4A97C91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367581" y="2165030"/>
                <a:ext cx="1913639" cy="898594"/>
              </a:xfrm>
              <a:prstGeom prst="roundRect">
                <a:avLst>
                  <a:gd name="adj" fmla="val 13727"/>
                </a:avLst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0"/>
                  </a:srgbClr>
                </a:outerShdw>
              </a:effec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AEB2740-8E39-D799-63CB-EB92E4F70C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367581" y="2578565"/>
                <a:ext cx="1913639" cy="898594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0"/>
                  </a:srgbClr>
                </a:outerShdw>
              </a:effectLst>
            </p:spPr>
          </p:pic>
        </p:grpSp>
        <p:pic>
          <p:nvPicPr>
            <p:cNvPr id="1032" name="Picture 8" descr="Microsoft Copilot logo PNG, vector file in (SVG, AI) formats">
              <a:extLst>
                <a:ext uri="{FF2B5EF4-FFF2-40B4-BE49-F238E27FC236}">
                  <a16:creationId xmlns:a16="http://schemas.microsoft.com/office/drawing/2014/main" id="{D357F700-0107-C093-1B95-742CC37A8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624" y="4926006"/>
              <a:ext cx="372596" cy="33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83E6D02-0DC4-2FD5-97DC-95D86964D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204" y="4989465"/>
              <a:ext cx="1286495" cy="21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ED1BCD-3454-AA87-6FD5-4F961A940F61}"/>
                </a:ext>
              </a:extLst>
            </p:cNvPr>
            <p:cNvSpPr txBox="1"/>
            <p:nvPr/>
          </p:nvSpPr>
          <p:spPr>
            <a:xfrm>
              <a:off x="10335576" y="3830877"/>
              <a:ext cx="1619728" cy="676995"/>
            </a:xfrm>
            <a:prstGeom prst="rect">
              <a:avLst/>
            </a:prstGeom>
            <a:noFill/>
          </p:spPr>
          <p:txBody>
            <a:bodyPr wrap="square" lIns="0" tIns="60904" rIns="0" bIns="60904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Segoe Sans Display" pitchFamily="2" charset="0"/>
                </a:rPr>
                <a:t>Microsoft Dynamics 365</a:t>
              </a:r>
            </a:p>
          </p:txBody>
        </p:sp>
        <p:sp>
          <p:nvSpPr>
            <p:cNvPr id="2" name="Rounded Rectangle 60">
              <a:extLst>
                <a:ext uri="{FF2B5EF4-FFF2-40B4-BE49-F238E27FC236}">
                  <a16:creationId xmlns:a16="http://schemas.microsoft.com/office/drawing/2014/main" id="{51F45DFA-DF06-2635-0569-FA1CD2BEE7AA}"/>
                </a:ext>
              </a:extLst>
            </p:cNvPr>
            <p:cNvSpPr/>
            <p:nvPr/>
          </p:nvSpPr>
          <p:spPr bwMode="auto">
            <a:xfrm>
              <a:off x="10007955" y="1419960"/>
              <a:ext cx="2102604" cy="4004779"/>
            </a:xfrm>
            <a:prstGeom prst="roundRect">
              <a:avLst>
                <a:gd name="adj" fmla="val 711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DDF2F-A951-482A-40D1-470104E5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8925" y="492600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2F987F-A26D-F166-651F-DD0B1A1F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2619" y="492600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12">
            <a:extLst>
              <a:ext uri="{FF2B5EF4-FFF2-40B4-BE49-F238E27FC236}">
                <a16:creationId xmlns:a16="http://schemas.microsoft.com/office/drawing/2014/main" id="{843C26BA-5C5C-3AEC-73B3-5DF0E763F95B}"/>
              </a:ext>
            </a:extLst>
          </p:cNvPr>
          <p:cNvSpPr/>
          <p:nvPr/>
        </p:nvSpPr>
        <p:spPr>
          <a:xfrm>
            <a:off x="782402" y="3197870"/>
            <a:ext cx="10996380" cy="623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Microsoft is reimagining our product experiences with generative AI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5CDB91-C3BB-6183-610C-2E8B48A9E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2602" y="1461142"/>
            <a:ext cx="2075301" cy="13580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365B3B-B7CC-AC6B-E970-A7AC1258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Microsoft product experiences</a:t>
            </a:r>
          </a:p>
        </p:txBody>
      </p:sp>
    </p:spTree>
    <p:extLst>
      <p:ext uri="{BB962C8B-B14F-4D97-AF65-F5344CB8AC3E}">
        <p14:creationId xmlns:p14="http://schemas.microsoft.com/office/powerpoint/2010/main" val="34603990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 descr="Visual that shows various industries and the use cases that are associated with each.">
            <a:extLst>
              <a:ext uri="{FF2B5EF4-FFF2-40B4-BE49-F238E27FC236}">
                <a16:creationId xmlns:a16="http://schemas.microsoft.com/office/drawing/2014/main" id="{D64C5BDD-66E8-7D87-C018-C2B404A4FB5B}"/>
              </a:ext>
            </a:extLst>
          </p:cNvPr>
          <p:cNvGrpSpPr>
            <a:grpSpLocks noChangeAspect="1"/>
          </p:cNvGrpSpPr>
          <p:nvPr/>
        </p:nvGrpSpPr>
        <p:grpSpPr>
          <a:xfrm>
            <a:off x="996567" y="1103086"/>
            <a:ext cx="10242935" cy="9962647"/>
            <a:chOff x="1744047" y="1803763"/>
            <a:chExt cx="8744694" cy="8505410"/>
          </a:xfrm>
        </p:grpSpPr>
        <p:sp>
          <p:nvSpPr>
            <p:cNvPr id="82" name="Partial Circle 81">
              <a:extLst>
                <a:ext uri="{FF2B5EF4-FFF2-40B4-BE49-F238E27FC236}">
                  <a16:creationId xmlns:a16="http://schemas.microsoft.com/office/drawing/2014/main" id="{D0E99987-A217-05F2-EC30-8AEDCBDA9CBD}"/>
                </a:ext>
              </a:extLst>
            </p:cNvPr>
            <p:cNvSpPr/>
            <p:nvPr/>
          </p:nvSpPr>
          <p:spPr>
            <a:xfrm rot="5460000">
              <a:off x="2520030" y="3134323"/>
              <a:ext cx="7162800" cy="7162800"/>
            </a:xfrm>
            <a:prstGeom prst="pie">
              <a:avLst>
                <a:gd name="adj1" fmla="val 10799798"/>
                <a:gd name="adj2" fmla="val 12700569"/>
              </a:avLst>
            </a:prstGeom>
            <a:gradFill flip="none" rotWithShape="1">
              <a:gsLst>
                <a:gs pos="100000">
                  <a:srgbClr val="0078D4"/>
                </a:gs>
                <a:gs pos="5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309A5CF0-F7DD-8801-A73C-2067CFFD1714}"/>
                </a:ext>
              </a:extLst>
            </p:cNvPr>
            <p:cNvSpPr/>
            <p:nvPr/>
          </p:nvSpPr>
          <p:spPr>
            <a:xfrm>
              <a:off x="2522515" y="3136471"/>
              <a:ext cx="7162800" cy="7162800"/>
            </a:xfrm>
            <a:prstGeom prst="pie">
              <a:avLst>
                <a:gd name="adj1" fmla="val 10803549"/>
                <a:gd name="adj2" fmla="val 12497526"/>
              </a:avLst>
            </a:prstGeom>
            <a:gradFill flip="none" rotWithShape="1">
              <a:gsLst>
                <a:gs pos="100000">
                  <a:srgbClr val="0078D4"/>
                </a:gs>
                <a:gs pos="5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Partial Circle 55">
              <a:extLst>
                <a:ext uri="{FF2B5EF4-FFF2-40B4-BE49-F238E27FC236}">
                  <a16:creationId xmlns:a16="http://schemas.microsoft.com/office/drawing/2014/main" id="{88120E8C-ACCC-2256-9590-CA144A2FBB81}"/>
                </a:ext>
              </a:extLst>
            </p:cNvPr>
            <p:cNvSpPr/>
            <p:nvPr/>
          </p:nvSpPr>
          <p:spPr>
            <a:xfrm rot="3660000">
              <a:off x="2512334" y="3127188"/>
              <a:ext cx="7162800" cy="7162800"/>
            </a:xfrm>
            <a:prstGeom prst="pie">
              <a:avLst>
                <a:gd name="adj1" fmla="val 10584279"/>
                <a:gd name="adj2" fmla="val 12554894"/>
              </a:avLst>
            </a:prstGeom>
            <a:gradFill flip="none" rotWithShape="1">
              <a:gsLst>
                <a:gs pos="100000">
                  <a:srgbClr val="0078D4"/>
                </a:gs>
                <a:gs pos="5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Partial Circle 60">
              <a:extLst>
                <a:ext uri="{FF2B5EF4-FFF2-40B4-BE49-F238E27FC236}">
                  <a16:creationId xmlns:a16="http://schemas.microsoft.com/office/drawing/2014/main" id="{344C9347-C606-8938-B5D9-43F644DDFD53}"/>
                </a:ext>
              </a:extLst>
            </p:cNvPr>
            <p:cNvSpPr/>
            <p:nvPr/>
          </p:nvSpPr>
          <p:spPr>
            <a:xfrm rot="7260000">
              <a:off x="2520030" y="3135528"/>
              <a:ext cx="7162800" cy="7162800"/>
            </a:xfrm>
            <a:prstGeom prst="pie">
              <a:avLst>
                <a:gd name="adj1" fmla="val 10949472"/>
                <a:gd name="adj2" fmla="val 12592050"/>
              </a:avLst>
            </a:prstGeom>
            <a:gradFill flip="none" rotWithShape="1">
              <a:gsLst>
                <a:gs pos="100000">
                  <a:srgbClr val="0078D4"/>
                </a:gs>
                <a:gs pos="5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Partial Circle 61">
              <a:extLst>
                <a:ext uri="{FF2B5EF4-FFF2-40B4-BE49-F238E27FC236}">
                  <a16:creationId xmlns:a16="http://schemas.microsoft.com/office/drawing/2014/main" id="{92B77423-9ADB-9E3D-6FD9-AF6B59C2D903}"/>
                </a:ext>
              </a:extLst>
            </p:cNvPr>
            <p:cNvSpPr/>
            <p:nvPr/>
          </p:nvSpPr>
          <p:spPr>
            <a:xfrm rot="9060000">
              <a:off x="2520031" y="3146371"/>
              <a:ext cx="7162800" cy="7162800"/>
            </a:xfrm>
            <a:prstGeom prst="pie">
              <a:avLst>
                <a:gd name="adj1" fmla="val 10831346"/>
                <a:gd name="adj2" fmla="val 12541078"/>
              </a:avLst>
            </a:prstGeom>
            <a:gradFill flip="none" rotWithShape="1">
              <a:gsLst>
                <a:gs pos="100000">
                  <a:srgbClr val="0078D4"/>
                </a:gs>
                <a:gs pos="5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Partial Circle 97">
              <a:extLst>
                <a:ext uri="{FF2B5EF4-FFF2-40B4-BE49-F238E27FC236}">
                  <a16:creationId xmlns:a16="http://schemas.microsoft.com/office/drawing/2014/main" id="{0DE78EF2-A3CA-EF94-7AC8-40E9593516EF}"/>
                </a:ext>
              </a:extLst>
            </p:cNvPr>
            <p:cNvSpPr/>
            <p:nvPr/>
          </p:nvSpPr>
          <p:spPr>
            <a:xfrm rot="1860000">
              <a:off x="2514600" y="3146373"/>
              <a:ext cx="7162800" cy="7162800"/>
            </a:xfrm>
            <a:prstGeom prst="pie">
              <a:avLst>
                <a:gd name="adj1" fmla="val 10696237"/>
                <a:gd name="adj2" fmla="val 12340222"/>
              </a:avLst>
            </a:prstGeom>
            <a:gradFill flip="none" rotWithShape="1">
              <a:gsLst>
                <a:gs pos="100000">
                  <a:srgbClr val="0078D4"/>
                </a:gs>
                <a:gs pos="5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0649ED-E4C9-E689-61FD-F2C9BC0C4B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30" y="4330035"/>
              <a:ext cx="4387311" cy="2392264"/>
            </a:xfrm>
            <a:prstGeom prst="line">
              <a:avLst/>
            </a:prstGeom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9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B6706D-6C5B-8EE4-3772-A346400D7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30" y="2581472"/>
              <a:ext cx="2705350" cy="4140825"/>
            </a:xfrm>
            <a:prstGeom prst="line">
              <a:avLst/>
            </a:prstGeom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8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9360B0-05F0-2DF8-96C2-8F9CE2C6F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2763" y="1803763"/>
              <a:ext cx="26441" cy="4911593"/>
            </a:xfrm>
            <a:prstGeom prst="line">
              <a:avLst/>
            </a:prstGeom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7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8E7D14-C272-58EB-886A-48115C1D4BE0}"/>
                </a:ext>
              </a:extLst>
            </p:cNvPr>
            <p:cNvCxnSpPr>
              <a:cxnSpLocks/>
            </p:cNvCxnSpPr>
            <p:nvPr/>
          </p:nvCxnSpPr>
          <p:spPr>
            <a:xfrm>
              <a:off x="1744047" y="4330035"/>
              <a:ext cx="4387311" cy="2392264"/>
            </a:xfrm>
            <a:prstGeom prst="line">
              <a:avLst/>
            </a:prstGeom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9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49CBC9-DB32-E9C6-0F9D-68A6633DD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71" y="2581472"/>
              <a:ext cx="2705350" cy="4140825"/>
            </a:xfrm>
            <a:prstGeom prst="line">
              <a:avLst/>
            </a:prstGeom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8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: Rounded Corners 28" descr="Financial services">
            <a:extLst>
              <a:ext uri="{FF2B5EF4-FFF2-40B4-BE49-F238E27FC236}">
                <a16:creationId xmlns:a16="http://schemas.microsoft.com/office/drawing/2014/main" id="{70665C85-A597-0673-68BF-5AB8CDC01DBD}"/>
              </a:ext>
            </a:extLst>
          </p:cNvPr>
          <p:cNvSpPr/>
          <p:nvPr/>
        </p:nvSpPr>
        <p:spPr bwMode="auto">
          <a:xfrm>
            <a:off x="2105403" y="6196113"/>
            <a:ext cx="2356359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34D86-5690-CECB-5226-1E5824C614F6}"/>
              </a:ext>
            </a:extLst>
          </p:cNvPr>
          <p:cNvSpPr txBox="1"/>
          <p:nvPr/>
        </p:nvSpPr>
        <p:spPr>
          <a:xfrm>
            <a:off x="2303677" y="6302788"/>
            <a:ext cx="19598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Financial Services</a:t>
            </a:r>
          </a:p>
        </p:txBody>
      </p:sp>
      <p:sp>
        <p:nvSpPr>
          <p:cNvPr id="35" name="Rectangle: Rounded Corners 34" descr="Retail">
            <a:extLst>
              <a:ext uri="{FF2B5EF4-FFF2-40B4-BE49-F238E27FC236}">
                <a16:creationId xmlns:a16="http://schemas.microsoft.com/office/drawing/2014/main" id="{BDCF62EA-7EDA-127F-9C29-9CC1FF3A6228}"/>
              </a:ext>
            </a:extLst>
          </p:cNvPr>
          <p:cNvSpPr/>
          <p:nvPr/>
        </p:nvSpPr>
        <p:spPr bwMode="auto">
          <a:xfrm>
            <a:off x="2749167" y="4498577"/>
            <a:ext cx="1785422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BCEA14-B7CD-183D-6306-36B1444CDCFD}"/>
              </a:ext>
            </a:extLst>
          </p:cNvPr>
          <p:cNvSpPr txBox="1"/>
          <p:nvPr/>
        </p:nvSpPr>
        <p:spPr>
          <a:xfrm>
            <a:off x="3247707" y="4600925"/>
            <a:ext cx="788342" cy="2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Retail</a:t>
            </a:r>
          </a:p>
        </p:txBody>
      </p:sp>
      <p:sp>
        <p:nvSpPr>
          <p:cNvPr id="37" name="Rectangle: Rounded Corners 36" descr="Manufacturing">
            <a:extLst>
              <a:ext uri="{FF2B5EF4-FFF2-40B4-BE49-F238E27FC236}">
                <a16:creationId xmlns:a16="http://schemas.microsoft.com/office/drawing/2014/main" id="{098681FE-FAEC-46FA-FCA6-26172A1A1C1D}"/>
              </a:ext>
            </a:extLst>
          </p:cNvPr>
          <p:cNvSpPr/>
          <p:nvPr/>
        </p:nvSpPr>
        <p:spPr bwMode="auto">
          <a:xfrm>
            <a:off x="7613917" y="4500081"/>
            <a:ext cx="1869465" cy="487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384139-A034-6574-657C-64EAA5F9282A}"/>
              </a:ext>
            </a:extLst>
          </p:cNvPr>
          <p:cNvSpPr txBox="1"/>
          <p:nvPr/>
        </p:nvSpPr>
        <p:spPr>
          <a:xfrm>
            <a:off x="7677409" y="4605252"/>
            <a:ext cx="17424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Manufacturing</a:t>
            </a:r>
          </a:p>
        </p:txBody>
      </p:sp>
      <p:sp>
        <p:nvSpPr>
          <p:cNvPr id="39" name="Rectangle: Rounded Corners 38" descr="Energy">
            <a:extLst>
              <a:ext uri="{FF2B5EF4-FFF2-40B4-BE49-F238E27FC236}">
                <a16:creationId xmlns:a16="http://schemas.microsoft.com/office/drawing/2014/main" id="{2BC27F60-4199-3CAE-FA16-02A5D058542F}"/>
              </a:ext>
            </a:extLst>
          </p:cNvPr>
          <p:cNvSpPr/>
          <p:nvPr/>
        </p:nvSpPr>
        <p:spPr bwMode="auto">
          <a:xfrm>
            <a:off x="4248880" y="3187938"/>
            <a:ext cx="1554078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EF68A6-3E86-BBC8-AECA-C0B160709D63}"/>
              </a:ext>
            </a:extLst>
          </p:cNvPr>
          <p:cNvSpPr txBox="1"/>
          <p:nvPr/>
        </p:nvSpPr>
        <p:spPr>
          <a:xfrm>
            <a:off x="4573927" y="3294613"/>
            <a:ext cx="9039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Energy</a:t>
            </a:r>
            <a:endParaRPr lang="en-US" sz="2000" dirty="0">
              <a:latin typeface="+mj-lt"/>
            </a:endParaRPr>
          </a:p>
        </p:txBody>
      </p:sp>
      <p:sp>
        <p:nvSpPr>
          <p:cNvPr id="41" name="Rectangle: Rounded Corners 40" descr="Telecommunications">
            <a:extLst>
              <a:ext uri="{FF2B5EF4-FFF2-40B4-BE49-F238E27FC236}">
                <a16:creationId xmlns:a16="http://schemas.microsoft.com/office/drawing/2014/main" id="{6934E948-0F78-D42D-5C42-3C30F5BED36A}"/>
              </a:ext>
            </a:extLst>
          </p:cNvPr>
          <p:cNvSpPr/>
          <p:nvPr/>
        </p:nvSpPr>
        <p:spPr bwMode="auto">
          <a:xfrm>
            <a:off x="7542724" y="6196113"/>
            <a:ext cx="2494313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365674-31CF-45E7-68DF-ECAAC1B24BCB}"/>
              </a:ext>
            </a:extLst>
          </p:cNvPr>
          <p:cNvSpPr txBox="1"/>
          <p:nvPr/>
        </p:nvSpPr>
        <p:spPr>
          <a:xfrm>
            <a:off x="7622787" y="6302788"/>
            <a:ext cx="23341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Telecommunications</a:t>
            </a:r>
          </a:p>
        </p:txBody>
      </p:sp>
      <p:sp>
        <p:nvSpPr>
          <p:cNvPr id="43" name="Rectangle: Rounded Corners 42" descr="Healthcare">
            <a:extLst>
              <a:ext uri="{FF2B5EF4-FFF2-40B4-BE49-F238E27FC236}">
                <a16:creationId xmlns:a16="http://schemas.microsoft.com/office/drawing/2014/main" id="{8D4CD2B8-88F7-BFBF-D7D0-AE519B91F750}"/>
              </a:ext>
            </a:extLst>
          </p:cNvPr>
          <p:cNvSpPr/>
          <p:nvPr/>
        </p:nvSpPr>
        <p:spPr bwMode="auto">
          <a:xfrm>
            <a:off x="6258021" y="3187938"/>
            <a:ext cx="1789085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E33BE2-BB37-BF3E-A684-49002858044F}"/>
              </a:ext>
            </a:extLst>
          </p:cNvPr>
          <p:cNvSpPr txBox="1"/>
          <p:nvPr/>
        </p:nvSpPr>
        <p:spPr>
          <a:xfrm>
            <a:off x="6484606" y="3291574"/>
            <a:ext cx="1335914" cy="283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Healthcare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31726C-E851-9EFA-B245-C37DE2308E4D}"/>
              </a:ext>
            </a:extLst>
          </p:cNvPr>
          <p:cNvSpPr txBox="1"/>
          <p:nvPr/>
        </p:nvSpPr>
        <p:spPr>
          <a:xfrm>
            <a:off x="401618" y="6174232"/>
            <a:ext cx="139516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Wealth advisor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ECB984-FA69-4B76-598E-E61757F48602}"/>
              </a:ext>
            </a:extLst>
          </p:cNvPr>
          <p:cNvSpPr txBox="1"/>
          <p:nvPr/>
        </p:nvSpPr>
        <p:spPr>
          <a:xfrm>
            <a:off x="1932618" y="2585823"/>
            <a:ext cx="1491286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/>
              <a:t>Hyper personalization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D2F35-13C4-B399-D948-0D64558E9958}"/>
              </a:ext>
            </a:extLst>
          </p:cNvPr>
          <p:cNvSpPr txBox="1"/>
          <p:nvPr/>
        </p:nvSpPr>
        <p:spPr>
          <a:xfrm>
            <a:off x="3235650" y="2364751"/>
            <a:ext cx="2251279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Demand forecasting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42FEF-F59C-B7F7-1A7B-97BB02BBC237}"/>
              </a:ext>
            </a:extLst>
          </p:cNvPr>
          <p:cNvSpPr txBox="1"/>
          <p:nvPr/>
        </p:nvSpPr>
        <p:spPr>
          <a:xfrm>
            <a:off x="6734539" y="2364751"/>
            <a:ext cx="214874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Support chatbot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6627C2-568F-144C-6CF7-0E1C6C1AEC74}"/>
              </a:ext>
            </a:extLst>
          </p:cNvPr>
          <p:cNvSpPr txBox="1"/>
          <p:nvPr/>
        </p:nvSpPr>
        <p:spPr>
          <a:xfrm>
            <a:off x="8837439" y="2585823"/>
            <a:ext cx="1249843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/>
              <a:t>Factory AI Assistant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91B355-B3F4-85F3-B9D4-66A6F08800C5}"/>
              </a:ext>
            </a:extLst>
          </p:cNvPr>
          <p:cNvSpPr txBox="1"/>
          <p:nvPr/>
        </p:nvSpPr>
        <p:spPr>
          <a:xfrm>
            <a:off x="10321787" y="6174232"/>
            <a:ext cx="159449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Support chatbot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80D825-E322-75C9-AD04-F42C1FB9C174}"/>
              </a:ext>
            </a:extLst>
          </p:cNvPr>
          <p:cNvSpPr txBox="1"/>
          <p:nvPr/>
        </p:nvSpPr>
        <p:spPr>
          <a:xfrm>
            <a:off x="9262751" y="3843881"/>
            <a:ext cx="1431189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/>
              <a:t>Field service Copilot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26AD9B-7B75-4E9D-2455-13CF6DF76BAF}"/>
              </a:ext>
            </a:extLst>
          </p:cNvPr>
          <p:cNvSpPr txBox="1"/>
          <p:nvPr/>
        </p:nvSpPr>
        <p:spPr>
          <a:xfrm>
            <a:off x="8769429" y="3214852"/>
            <a:ext cx="1923704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/>
              <a:t>Visual inspection &amp; anomaly detection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379756F-7D84-4492-6EF9-6E9FDEF47425}"/>
              </a:ext>
            </a:extLst>
          </p:cNvPr>
          <p:cNvSpPr txBox="1"/>
          <p:nvPr/>
        </p:nvSpPr>
        <p:spPr>
          <a:xfrm>
            <a:off x="1741547" y="3214852"/>
            <a:ext cx="1635918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/>
              <a:t>Content generation &amp; marketing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CB57D3-480A-89C5-A764-A029F3EFEBA4}"/>
              </a:ext>
            </a:extLst>
          </p:cNvPr>
          <p:cNvSpPr txBox="1"/>
          <p:nvPr/>
        </p:nvSpPr>
        <p:spPr>
          <a:xfrm>
            <a:off x="1237489" y="3843881"/>
            <a:ext cx="1735828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/>
              <a:t>Retail associate Copilot</a:t>
            </a:r>
          </a:p>
        </p:txBody>
      </p:sp>
      <p:sp>
        <p:nvSpPr>
          <p:cNvPr id="67" name="Title 66">
            <a:extLst>
              <a:ext uri="{FF2B5EF4-FFF2-40B4-BE49-F238E27FC236}">
                <a16:creationId xmlns:a16="http://schemas.microsoft.com/office/drawing/2014/main" id="{16BB025C-5660-7C07-E7E4-80BADA9B48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7801" y="35814"/>
            <a:ext cx="10216298" cy="5847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Intelligent apps are transforming many industries…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7B7D1-0568-5857-EC33-58AA90B2F1A1}"/>
              </a:ext>
            </a:extLst>
          </p:cNvPr>
          <p:cNvSpPr txBox="1"/>
          <p:nvPr/>
        </p:nvSpPr>
        <p:spPr>
          <a:xfrm>
            <a:off x="3575152" y="1925414"/>
            <a:ext cx="2251279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Document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B8F02-7CB0-49E5-1DCF-A86493A3F2AF}"/>
              </a:ext>
            </a:extLst>
          </p:cNvPr>
          <p:cNvSpPr txBox="1"/>
          <p:nvPr/>
        </p:nvSpPr>
        <p:spPr>
          <a:xfrm>
            <a:off x="3900279" y="1486077"/>
            <a:ext cx="2251279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Employee Copilot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6CFD9-B99F-C32C-D139-0019F72190F0}"/>
              </a:ext>
            </a:extLst>
          </p:cNvPr>
          <p:cNvSpPr txBox="1"/>
          <p:nvPr/>
        </p:nvSpPr>
        <p:spPr>
          <a:xfrm>
            <a:off x="6292864" y="1925414"/>
            <a:ext cx="214874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Personalized care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32746-99D8-A40D-169E-8D12DA71F9B1}"/>
              </a:ext>
            </a:extLst>
          </p:cNvPr>
          <p:cNvSpPr txBox="1"/>
          <p:nvPr/>
        </p:nvSpPr>
        <p:spPr>
          <a:xfrm>
            <a:off x="6100506" y="1486077"/>
            <a:ext cx="214874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Knowledge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E1864-7587-22F2-A7ED-7789ADC05CCA}"/>
              </a:ext>
            </a:extLst>
          </p:cNvPr>
          <p:cNvSpPr txBox="1"/>
          <p:nvPr/>
        </p:nvSpPr>
        <p:spPr>
          <a:xfrm>
            <a:off x="493213" y="5652756"/>
            <a:ext cx="139516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Fraud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03285-8E6D-F4A2-1130-223D9318FFC1}"/>
              </a:ext>
            </a:extLst>
          </p:cNvPr>
          <p:cNvSpPr txBox="1"/>
          <p:nvPr/>
        </p:nvSpPr>
        <p:spPr>
          <a:xfrm>
            <a:off x="10184416" y="5545036"/>
            <a:ext cx="1594494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Customer call 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A595F-6763-5462-5EFF-4805CF4CBBC5}"/>
              </a:ext>
            </a:extLst>
          </p:cNvPr>
          <p:cNvSpPr txBox="1"/>
          <p:nvPr/>
        </p:nvSpPr>
        <p:spPr>
          <a:xfrm>
            <a:off x="619817" y="4900449"/>
            <a:ext cx="1395164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Document 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B0057-7F7D-140A-669F-E244CD410487}"/>
              </a:ext>
            </a:extLst>
          </p:cNvPr>
          <p:cNvSpPr txBox="1"/>
          <p:nvPr/>
        </p:nvSpPr>
        <p:spPr>
          <a:xfrm>
            <a:off x="9982114" y="4900449"/>
            <a:ext cx="1594494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Customer agent Copilot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191188-4656-1083-5DF5-4CE0B1CE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95985" y="1103086"/>
            <a:ext cx="11809044" cy="5943600"/>
          </a:xfrm>
          <a:custGeom>
            <a:avLst/>
            <a:gdLst>
              <a:gd name="connsiteX0" fmla="*/ 5756409 w 11512818"/>
              <a:gd name="connsiteY0" fmla="*/ 0 h 5794507"/>
              <a:gd name="connsiteX1" fmla="*/ 11512818 w 11512818"/>
              <a:gd name="connsiteY1" fmla="*/ 5756409 h 5794507"/>
              <a:gd name="connsiteX2" fmla="*/ 11511855 w 11512818"/>
              <a:gd name="connsiteY2" fmla="*/ 5794507 h 5794507"/>
              <a:gd name="connsiteX3" fmla="*/ 964 w 11512818"/>
              <a:gd name="connsiteY3" fmla="*/ 5794507 h 5794507"/>
              <a:gd name="connsiteX4" fmla="*/ 0 w 11512818"/>
              <a:gd name="connsiteY4" fmla="*/ 5756409 h 5794507"/>
              <a:gd name="connsiteX5" fmla="*/ 5756409 w 11512818"/>
              <a:gd name="connsiteY5" fmla="*/ 0 h 5794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12818" h="5794507">
                <a:moveTo>
                  <a:pt x="5756409" y="0"/>
                </a:moveTo>
                <a:cubicBezTo>
                  <a:pt x="8935586" y="0"/>
                  <a:pt x="11512818" y="2577232"/>
                  <a:pt x="11512818" y="5756409"/>
                </a:cubicBezTo>
                <a:lnTo>
                  <a:pt x="11511855" y="5794507"/>
                </a:lnTo>
                <a:lnTo>
                  <a:pt x="964" y="5794507"/>
                </a:lnTo>
                <a:lnTo>
                  <a:pt x="0" y="5756409"/>
                </a:lnTo>
                <a:cubicBezTo>
                  <a:pt x="0" y="2577232"/>
                  <a:pt x="2577232" y="0"/>
                  <a:pt x="5756409" y="0"/>
                </a:cubicBezTo>
                <a:close/>
              </a:path>
            </a:pathLst>
          </a:cu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642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4BA51B-5E18-6BEB-7F41-999E04BE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This transformation to intelligent apps is accelerating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2D982-C29C-9915-7DC0-E3393E6E1F71}"/>
              </a:ext>
            </a:extLst>
          </p:cNvPr>
          <p:cNvSpPr txBox="1"/>
          <p:nvPr/>
        </p:nvSpPr>
        <p:spPr>
          <a:xfrm>
            <a:off x="580724" y="6271204"/>
            <a:ext cx="7943339" cy="47953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169863" marR="0" lvl="0" indent="-1698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https://www.idc.com/getdoc.jsp?containerId=US51953724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marR="0" lvl="0" indent="-1698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Gartner™: Top Strategic Technology Trends for 2024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16 October 2023. GARTNER is a registered trademark and service mark of Gartner, Inc. and/or its affiliates in the U.S. and internationally and is used herein with permission. All rights reserved.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highlight>
                <a:srgbClr val="FFFFFF"/>
              </a:highlight>
              <a:uLnTx/>
              <a:uFillTx/>
              <a:latin typeface="wf_segoe-ui_ligh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indent="-169863">
              <a:buFont typeface="+mj-lt"/>
              <a:buAutoNum type="arabicPeriod"/>
              <a:defRPr/>
            </a:pP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  <a:hlinkClick r:id="rId5"/>
              </a:rPr>
              <a:t>Unlock Competitive Advantage With Application Modernization </a:t>
            </a: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</a:rPr>
              <a:t>- A commissioned study conducted by Forrester Consulting on behalf of Microsoft, 2024.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2F9CB-BDC1-FEC7-B93B-DA26BDED136A}"/>
              </a:ext>
            </a:extLst>
          </p:cNvPr>
          <p:cNvSpPr txBox="1"/>
          <p:nvPr/>
        </p:nvSpPr>
        <p:spPr>
          <a:xfrm>
            <a:off x="1572686" y="1875738"/>
            <a:ext cx="1176417" cy="1176417"/>
          </a:xfrm>
          <a:prstGeom prst="ellipse">
            <a:avLst/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1Bn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A1F0A4-2F09-CCDF-D80D-AB69CB671533}"/>
              </a:ext>
            </a:extLst>
          </p:cNvPr>
          <p:cNvSpPr txBox="1"/>
          <p:nvPr/>
        </p:nvSpPr>
        <p:spPr>
          <a:xfrm>
            <a:off x="495667" y="3513458"/>
            <a:ext cx="3303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New logical apps forecasted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to be created by 2028</a:t>
            </a:r>
            <a:r>
              <a:rPr kumimoji="0" lang="en-US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A4083F-D052-AA5A-07F0-E713B5A704E4}"/>
              </a:ext>
            </a:extLst>
          </p:cNvPr>
          <p:cNvSpPr txBox="1"/>
          <p:nvPr/>
        </p:nvSpPr>
        <p:spPr>
          <a:xfrm>
            <a:off x="5427904" y="1875738"/>
            <a:ext cx="1176417" cy="1176417"/>
          </a:xfrm>
          <a:prstGeom prst="ellipse">
            <a:avLst/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80%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EC8DC-9B52-B52E-A5E6-B083500E6EDA}"/>
              </a:ext>
            </a:extLst>
          </p:cNvPr>
          <p:cNvSpPr txBox="1"/>
          <p:nvPr/>
        </p:nvSpPr>
        <p:spPr>
          <a:xfrm>
            <a:off x="4380868" y="3513458"/>
            <a:ext cx="33036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  <a:latin typeface="Segoe Sans Text"/>
              </a:rPr>
              <a:t>“By 2026, more than </a:t>
            </a:r>
            <a:r>
              <a:rPr lang="en-US" sz="1600" b="1" dirty="0">
                <a:solidFill>
                  <a:srgbClr val="000000"/>
                </a:solidFill>
                <a:latin typeface="Segoe Sans Text"/>
              </a:rPr>
              <a:t>80% of enterprises will have used generative AI APIs, models and/or deployed GenAI-enabled applications </a:t>
            </a:r>
            <a:r>
              <a:rPr lang="en-US" sz="1600" dirty="0">
                <a:solidFill>
                  <a:srgbClr val="000000"/>
                </a:solidFill>
                <a:latin typeface="Segoe Sans Text"/>
              </a:rPr>
              <a:t>in production environments, </a:t>
            </a:r>
            <a:r>
              <a:rPr lang="en-US" sz="1600" dirty="0">
                <a:latin typeface="Segoe Sans Text"/>
              </a:rPr>
              <a:t>up from less than 5% in 2023”</a:t>
            </a:r>
            <a:r>
              <a:rPr lang="en-US" sz="1600" baseline="30000" dirty="0">
                <a:latin typeface="Segoe Sans Text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AE556-6141-B0BF-759E-D61642B274F0}"/>
              </a:ext>
            </a:extLst>
          </p:cNvPr>
          <p:cNvSpPr txBox="1"/>
          <p:nvPr/>
        </p:nvSpPr>
        <p:spPr>
          <a:xfrm>
            <a:off x="9442898" y="1875738"/>
            <a:ext cx="1176417" cy="1176417"/>
          </a:xfrm>
          <a:prstGeom prst="ellipse">
            <a:avLst/>
          </a:prstGeom>
          <a:gradFill flip="none" rotWithShape="0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</a:rPr>
              <a:t>8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9%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1E4F6-3F88-CB15-C029-FC135C179483}"/>
              </a:ext>
            </a:extLst>
          </p:cNvPr>
          <p:cNvSpPr txBox="1"/>
          <p:nvPr/>
        </p:nvSpPr>
        <p:spPr>
          <a:xfrm>
            <a:off x="8391825" y="3547381"/>
            <a:ext cx="3303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Enterprises accelerating or maintaining application modernization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investments over</a:t>
            </a:r>
            <a:r>
              <a:rPr lang="en-US" sz="1600" dirty="0">
                <a:solidFill>
                  <a:srgbClr val="000000"/>
                </a:solidFill>
                <a:latin typeface="Segoe Sans Text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the next year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135BCB-A2E8-C318-3DDD-734FEF761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40659" y="1773362"/>
            <a:ext cx="0" cy="3420090"/>
          </a:xfrm>
          <a:prstGeom prst="line">
            <a:avLst/>
          </a:prstGeom>
          <a:ln w="127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6083E4-E762-E99E-4067-EAEEC5B4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32081" y="1718955"/>
            <a:ext cx="0" cy="342009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900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AD9F-9EDD-13BB-2478-BBC9A0BB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Intelligent apps transformation requires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D43F-FED3-80DD-F77C-3EBAC2C396BE}"/>
              </a:ext>
            </a:extLst>
          </p:cNvPr>
          <p:cNvSpPr txBox="1"/>
          <p:nvPr/>
        </p:nvSpPr>
        <p:spPr>
          <a:xfrm>
            <a:off x="1354358" y="3877771"/>
            <a:ext cx="10139845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Skilling and tools for developers to build faster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E7772-359A-0AEF-0134-E88E3D5FEA8E}"/>
              </a:ext>
            </a:extLst>
          </p:cNvPr>
          <p:cNvSpPr txBox="1"/>
          <p:nvPr/>
        </p:nvSpPr>
        <p:spPr>
          <a:xfrm>
            <a:off x="1354358" y="4825453"/>
            <a:ext cx="8945341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Leveraging existing applications and data 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112C6-DA1D-3406-3449-566772A25613}"/>
              </a:ext>
            </a:extLst>
          </p:cNvPr>
          <p:cNvSpPr txBox="1"/>
          <p:nvPr/>
        </p:nvSpPr>
        <p:spPr>
          <a:xfrm>
            <a:off x="1354359" y="5773134"/>
            <a:ext cx="9427941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nterprise security, scale and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85D29-AD51-83B5-3680-AC6CC4324F72}"/>
              </a:ext>
            </a:extLst>
          </p:cNvPr>
          <p:cNvSpPr txBox="1"/>
          <p:nvPr/>
        </p:nvSpPr>
        <p:spPr>
          <a:xfrm>
            <a:off x="1354359" y="2071579"/>
            <a:ext cx="8035925" cy="46166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Business outcome and use case alignment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6621A4-264B-527D-6F2D-30452BB70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972" y="2042073"/>
            <a:ext cx="582232" cy="582232"/>
            <a:chOff x="884739" y="2279214"/>
            <a:chExt cx="501650" cy="501650"/>
          </a:xfrm>
        </p:grpSpPr>
        <p:sp>
          <p:nvSpPr>
            <p:cNvPr id="23" name="Graphic 6">
              <a:extLst>
                <a:ext uri="{FF2B5EF4-FFF2-40B4-BE49-F238E27FC236}">
                  <a16:creationId xmlns:a16="http://schemas.microsoft.com/office/drawing/2014/main" id="{A10F7D62-37B9-1562-D87A-6296936E91C1}"/>
                </a:ext>
              </a:extLst>
            </p:cNvPr>
            <p:cNvSpPr/>
            <p:nvPr/>
          </p:nvSpPr>
          <p:spPr>
            <a:xfrm rot="16200000">
              <a:off x="884739" y="2279214"/>
              <a:ext cx="501650" cy="501650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702040204020203" pitchFamily="34" charset="0"/>
              </a:endParaRPr>
            </a:p>
          </p:txBody>
        </p:sp>
        <p:sp>
          <p:nvSpPr>
            <p:cNvPr id="24" name="Graphic 11">
              <a:extLst>
                <a:ext uri="{FF2B5EF4-FFF2-40B4-BE49-F238E27FC236}">
                  <a16:creationId xmlns:a16="http://schemas.microsoft.com/office/drawing/2014/main" id="{11A7BB89-183A-1F0B-4576-AC7AE2566427}"/>
                </a:ext>
              </a:extLst>
            </p:cNvPr>
            <p:cNvSpPr/>
            <p:nvPr/>
          </p:nvSpPr>
          <p:spPr>
            <a:xfrm>
              <a:off x="1013870" y="2438768"/>
              <a:ext cx="243388" cy="182542"/>
            </a:xfrm>
            <a:custGeom>
              <a:avLst/>
              <a:gdLst>
                <a:gd name="connsiteX0" fmla="*/ 183356 w 190500"/>
                <a:gd name="connsiteY0" fmla="*/ 78581 h 142875"/>
                <a:gd name="connsiteX1" fmla="*/ 190500 w 190500"/>
                <a:gd name="connsiteY1" fmla="*/ 71438 h 142875"/>
                <a:gd name="connsiteX2" fmla="*/ 183356 w 190500"/>
                <a:gd name="connsiteY2" fmla="*/ 64294 h 142875"/>
                <a:gd name="connsiteX3" fmla="*/ 171450 w 190500"/>
                <a:gd name="connsiteY3" fmla="*/ 64294 h 142875"/>
                <a:gd name="connsiteX4" fmla="*/ 171450 w 190500"/>
                <a:gd name="connsiteY4" fmla="*/ 40481 h 142875"/>
                <a:gd name="connsiteX5" fmla="*/ 150019 w 190500"/>
                <a:gd name="connsiteY5" fmla="*/ 19050 h 142875"/>
                <a:gd name="connsiteX6" fmla="*/ 126206 w 190500"/>
                <a:gd name="connsiteY6" fmla="*/ 19050 h 142875"/>
                <a:gd name="connsiteX7" fmla="*/ 104775 w 190500"/>
                <a:gd name="connsiteY7" fmla="*/ 40481 h 142875"/>
                <a:gd name="connsiteX8" fmla="*/ 104775 w 190500"/>
                <a:gd name="connsiteY8" fmla="*/ 64294 h 142875"/>
                <a:gd name="connsiteX9" fmla="*/ 85725 w 190500"/>
                <a:gd name="connsiteY9" fmla="*/ 64294 h 142875"/>
                <a:gd name="connsiteX10" fmla="*/ 85725 w 190500"/>
                <a:gd name="connsiteY10" fmla="*/ 21431 h 142875"/>
                <a:gd name="connsiteX11" fmla="*/ 64294 w 190500"/>
                <a:gd name="connsiteY11" fmla="*/ 0 h 142875"/>
                <a:gd name="connsiteX12" fmla="*/ 40481 w 190500"/>
                <a:gd name="connsiteY12" fmla="*/ 0 h 142875"/>
                <a:gd name="connsiteX13" fmla="*/ 19050 w 190500"/>
                <a:gd name="connsiteY13" fmla="*/ 21431 h 142875"/>
                <a:gd name="connsiteX14" fmla="*/ 19050 w 190500"/>
                <a:gd name="connsiteY14" fmla="*/ 64294 h 142875"/>
                <a:gd name="connsiteX15" fmla="*/ 7144 w 190500"/>
                <a:gd name="connsiteY15" fmla="*/ 64294 h 142875"/>
                <a:gd name="connsiteX16" fmla="*/ 0 w 190500"/>
                <a:gd name="connsiteY16" fmla="*/ 71438 h 142875"/>
                <a:gd name="connsiteX17" fmla="*/ 7144 w 190500"/>
                <a:gd name="connsiteY17" fmla="*/ 78581 h 142875"/>
                <a:gd name="connsiteX18" fmla="*/ 19050 w 190500"/>
                <a:gd name="connsiteY18" fmla="*/ 78581 h 142875"/>
                <a:gd name="connsiteX19" fmla="*/ 19050 w 190500"/>
                <a:gd name="connsiteY19" fmla="*/ 121444 h 142875"/>
                <a:gd name="connsiteX20" fmla="*/ 40481 w 190500"/>
                <a:gd name="connsiteY20" fmla="*/ 142875 h 142875"/>
                <a:gd name="connsiteX21" fmla="*/ 64294 w 190500"/>
                <a:gd name="connsiteY21" fmla="*/ 142875 h 142875"/>
                <a:gd name="connsiteX22" fmla="*/ 85725 w 190500"/>
                <a:gd name="connsiteY22" fmla="*/ 121444 h 142875"/>
                <a:gd name="connsiteX23" fmla="*/ 85725 w 190500"/>
                <a:gd name="connsiteY23" fmla="*/ 78581 h 142875"/>
                <a:gd name="connsiteX24" fmla="*/ 104775 w 190500"/>
                <a:gd name="connsiteY24" fmla="*/ 78581 h 142875"/>
                <a:gd name="connsiteX25" fmla="*/ 104775 w 190500"/>
                <a:gd name="connsiteY25" fmla="*/ 102394 h 142875"/>
                <a:gd name="connsiteX26" fmla="*/ 126206 w 190500"/>
                <a:gd name="connsiteY26" fmla="*/ 123825 h 142875"/>
                <a:gd name="connsiteX27" fmla="*/ 150019 w 190500"/>
                <a:gd name="connsiteY27" fmla="*/ 123825 h 142875"/>
                <a:gd name="connsiteX28" fmla="*/ 171450 w 190500"/>
                <a:gd name="connsiteY28" fmla="*/ 102394 h 142875"/>
                <a:gd name="connsiteX29" fmla="*/ 171450 w 190500"/>
                <a:gd name="connsiteY29" fmla="*/ 78581 h 142875"/>
                <a:gd name="connsiteX30" fmla="*/ 183356 w 190500"/>
                <a:gd name="connsiteY30" fmla="*/ 7858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500" h="142875">
                  <a:moveTo>
                    <a:pt x="183356" y="78581"/>
                  </a:moveTo>
                  <a:cubicBezTo>
                    <a:pt x="187302" y="78581"/>
                    <a:pt x="190500" y="75383"/>
                    <a:pt x="190500" y="71438"/>
                  </a:cubicBezTo>
                  <a:cubicBezTo>
                    <a:pt x="190500" y="67492"/>
                    <a:pt x="187302" y="64294"/>
                    <a:pt x="183356" y="64294"/>
                  </a:cubicBezTo>
                  <a:lnTo>
                    <a:pt x="171450" y="64294"/>
                  </a:lnTo>
                  <a:lnTo>
                    <a:pt x="171450" y="40481"/>
                  </a:lnTo>
                  <a:cubicBezTo>
                    <a:pt x="171450" y="28645"/>
                    <a:pt x="161855" y="19050"/>
                    <a:pt x="150019" y="19050"/>
                  </a:cubicBezTo>
                  <a:lnTo>
                    <a:pt x="126206" y="19050"/>
                  </a:lnTo>
                  <a:cubicBezTo>
                    <a:pt x="114370" y="19050"/>
                    <a:pt x="104775" y="28645"/>
                    <a:pt x="104775" y="40481"/>
                  </a:cubicBezTo>
                  <a:lnTo>
                    <a:pt x="104775" y="64294"/>
                  </a:lnTo>
                  <a:lnTo>
                    <a:pt x="85725" y="64294"/>
                  </a:lnTo>
                  <a:lnTo>
                    <a:pt x="85725" y="21431"/>
                  </a:lnTo>
                  <a:cubicBezTo>
                    <a:pt x="85725" y="9595"/>
                    <a:pt x="76130" y="0"/>
                    <a:pt x="64294" y="0"/>
                  </a:cubicBezTo>
                  <a:lnTo>
                    <a:pt x="40481" y="0"/>
                  </a:lnTo>
                  <a:cubicBezTo>
                    <a:pt x="28645" y="0"/>
                    <a:pt x="19050" y="9595"/>
                    <a:pt x="19050" y="21431"/>
                  </a:cubicBezTo>
                  <a:lnTo>
                    <a:pt x="19050" y="64294"/>
                  </a:lnTo>
                  <a:lnTo>
                    <a:pt x="7144" y="64294"/>
                  </a:lnTo>
                  <a:cubicBezTo>
                    <a:pt x="3198" y="64294"/>
                    <a:pt x="0" y="67492"/>
                    <a:pt x="0" y="71438"/>
                  </a:cubicBezTo>
                  <a:cubicBezTo>
                    <a:pt x="0" y="75383"/>
                    <a:pt x="3198" y="78581"/>
                    <a:pt x="7144" y="78581"/>
                  </a:cubicBezTo>
                  <a:lnTo>
                    <a:pt x="19050" y="78581"/>
                  </a:lnTo>
                  <a:lnTo>
                    <a:pt x="19050" y="121444"/>
                  </a:lnTo>
                  <a:cubicBezTo>
                    <a:pt x="19050" y="133280"/>
                    <a:pt x="28645" y="142875"/>
                    <a:pt x="40481" y="142875"/>
                  </a:cubicBezTo>
                  <a:lnTo>
                    <a:pt x="64294" y="142875"/>
                  </a:lnTo>
                  <a:cubicBezTo>
                    <a:pt x="76130" y="142875"/>
                    <a:pt x="85725" y="133280"/>
                    <a:pt x="85725" y="121444"/>
                  </a:cubicBezTo>
                  <a:lnTo>
                    <a:pt x="85725" y="78581"/>
                  </a:lnTo>
                  <a:lnTo>
                    <a:pt x="104775" y="78581"/>
                  </a:lnTo>
                  <a:lnTo>
                    <a:pt x="104775" y="102394"/>
                  </a:lnTo>
                  <a:cubicBezTo>
                    <a:pt x="104775" y="114230"/>
                    <a:pt x="114370" y="123825"/>
                    <a:pt x="126206" y="123825"/>
                  </a:cubicBezTo>
                  <a:lnTo>
                    <a:pt x="150019" y="123825"/>
                  </a:lnTo>
                  <a:cubicBezTo>
                    <a:pt x="161855" y="123825"/>
                    <a:pt x="171450" y="114230"/>
                    <a:pt x="171450" y="102394"/>
                  </a:cubicBezTo>
                  <a:lnTo>
                    <a:pt x="171450" y="78581"/>
                  </a:lnTo>
                  <a:lnTo>
                    <a:pt x="183356" y="785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A08733-4E3C-C78A-C558-711D7E7B9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972" y="3815255"/>
            <a:ext cx="582232" cy="582232"/>
            <a:chOff x="884739" y="3171862"/>
            <a:chExt cx="501650" cy="501650"/>
          </a:xfrm>
        </p:grpSpPr>
        <p:sp>
          <p:nvSpPr>
            <p:cNvPr id="32" name="Graphic 6">
              <a:extLst>
                <a:ext uri="{FF2B5EF4-FFF2-40B4-BE49-F238E27FC236}">
                  <a16:creationId xmlns:a16="http://schemas.microsoft.com/office/drawing/2014/main" id="{C7E984D6-AF4B-4694-C679-0538DA432CFD}"/>
                </a:ext>
              </a:extLst>
            </p:cNvPr>
            <p:cNvSpPr/>
            <p:nvPr/>
          </p:nvSpPr>
          <p:spPr>
            <a:xfrm rot="16200000">
              <a:off x="884739" y="3171862"/>
              <a:ext cx="501650" cy="501650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702040204020203" pitchFamily="34" charset="0"/>
              </a:endParaRPr>
            </a:p>
          </p:txBody>
        </p:sp>
        <p:sp>
          <p:nvSpPr>
            <p:cNvPr id="25" name="Graphic 13">
              <a:extLst>
                <a:ext uri="{FF2B5EF4-FFF2-40B4-BE49-F238E27FC236}">
                  <a16:creationId xmlns:a16="http://schemas.microsoft.com/office/drawing/2014/main" id="{0015BC45-DDDE-696D-5C2A-F6C42AF1C017}"/>
                </a:ext>
              </a:extLst>
            </p:cNvPr>
            <p:cNvSpPr/>
            <p:nvPr/>
          </p:nvSpPr>
          <p:spPr>
            <a:xfrm>
              <a:off x="1013827" y="3339529"/>
              <a:ext cx="243474" cy="166318"/>
            </a:xfrm>
            <a:custGeom>
              <a:avLst/>
              <a:gdLst>
                <a:gd name="connsiteX0" fmla="*/ 76707 w 190567"/>
                <a:gd name="connsiteY0" fmla="*/ 98840 h 130177"/>
                <a:gd name="connsiteX1" fmla="*/ 136295 w 190567"/>
                <a:gd name="connsiteY1" fmla="*/ 18116 h 130177"/>
                <a:gd name="connsiteX2" fmla="*/ 145535 w 190567"/>
                <a:gd name="connsiteY2" fmla="*/ 16696 h 130177"/>
                <a:gd name="connsiteX3" fmla="*/ 148059 w 190567"/>
                <a:gd name="connsiteY3" fmla="*/ 23545 h 130177"/>
                <a:gd name="connsiteX4" fmla="*/ 147773 w 190567"/>
                <a:gd name="connsiteY4" fmla="*/ 24478 h 130177"/>
                <a:gd name="connsiteX5" fmla="*/ 110911 w 190567"/>
                <a:gd name="connsiteY5" fmla="*/ 117814 h 130177"/>
                <a:gd name="connsiteX6" fmla="*/ 85261 w 190567"/>
                <a:gd name="connsiteY6" fmla="*/ 128748 h 130177"/>
                <a:gd name="connsiteX7" fmla="*/ 74327 w 190567"/>
                <a:gd name="connsiteY7" fmla="*/ 103098 h 130177"/>
                <a:gd name="connsiteX8" fmla="*/ 75316 w 190567"/>
                <a:gd name="connsiteY8" fmla="*/ 101002 h 130177"/>
                <a:gd name="connsiteX9" fmla="*/ 75974 w 190567"/>
                <a:gd name="connsiteY9" fmla="*/ 99897 h 130177"/>
                <a:gd name="connsiteX10" fmla="*/ 76697 w 190567"/>
                <a:gd name="connsiteY10" fmla="*/ 98849 h 130177"/>
                <a:gd name="connsiteX11" fmla="*/ 136295 w 190567"/>
                <a:gd name="connsiteY11" fmla="*/ 18116 h 130177"/>
                <a:gd name="connsiteX12" fmla="*/ 76697 w 190567"/>
                <a:gd name="connsiteY12" fmla="*/ 98849 h 130177"/>
                <a:gd name="connsiteX13" fmla="*/ 158241 w 190567"/>
                <a:gd name="connsiteY13" fmla="*/ 22583 h 130177"/>
                <a:gd name="connsiteX14" fmla="*/ 177501 w 190567"/>
                <a:gd name="connsiteY14" fmla="*/ 43271 h 130177"/>
                <a:gd name="connsiteX15" fmla="*/ 190074 w 190567"/>
                <a:gd name="connsiteY15" fmla="*/ 66112 h 130177"/>
                <a:gd name="connsiteX16" fmla="*/ 186025 w 190567"/>
                <a:gd name="connsiteY16" fmla="*/ 75370 h 130177"/>
                <a:gd name="connsiteX17" fmla="*/ 176767 w 190567"/>
                <a:gd name="connsiteY17" fmla="*/ 71322 h 130177"/>
                <a:gd name="connsiteX18" fmla="*/ 173167 w 190567"/>
                <a:gd name="connsiteY18" fmla="*/ 63588 h 130177"/>
                <a:gd name="connsiteX19" fmla="*/ 153640 w 190567"/>
                <a:gd name="connsiteY19" fmla="*/ 74856 h 130177"/>
                <a:gd name="connsiteX20" fmla="*/ 143895 w 190567"/>
                <a:gd name="connsiteY20" fmla="*/ 72193 h 130177"/>
                <a:gd name="connsiteX21" fmla="*/ 145697 w 190567"/>
                <a:gd name="connsiteY21" fmla="*/ 63026 h 130177"/>
                <a:gd name="connsiteX22" fmla="*/ 146506 w 190567"/>
                <a:gd name="connsiteY22" fmla="*/ 62483 h 130177"/>
                <a:gd name="connsiteX23" fmla="*/ 165728 w 190567"/>
                <a:gd name="connsiteY23" fmla="*/ 51377 h 130177"/>
                <a:gd name="connsiteX24" fmla="*/ 163537 w 190567"/>
                <a:gd name="connsiteY24" fmla="*/ 48386 h 130177"/>
                <a:gd name="connsiteX25" fmla="*/ 153459 w 190567"/>
                <a:gd name="connsiteY25" fmla="*/ 37337 h 130177"/>
                <a:gd name="connsiteX26" fmla="*/ 157079 w 190567"/>
                <a:gd name="connsiteY26" fmla="*/ 28155 h 130177"/>
                <a:gd name="connsiteX27" fmla="*/ 157908 w 190567"/>
                <a:gd name="connsiteY27" fmla="*/ 25374 h 130177"/>
                <a:gd name="connsiteX28" fmla="*/ 158136 w 190567"/>
                <a:gd name="connsiteY28" fmla="*/ 23973 h 130177"/>
                <a:gd name="connsiteX29" fmla="*/ 158231 w 190567"/>
                <a:gd name="connsiteY29" fmla="*/ 22583 h 130177"/>
                <a:gd name="connsiteX30" fmla="*/ 133190 w 190567"/>
                <a:gd name="connsiteY30" fmla="*/ 7714 h 130177"/>
                <a:gd name="connsiteX31" fmla="*/ 129323 w 190567"/>
                <a:gd name="connsiteY31" fmla="*/ 10838 h 130177"/>
                <a:gd name="connsiteX32" fmla="*/ 128237 w 190567"/>
                <a:gd name="connsiteY32" fmla="*/ 12172 h 130177"/>
                <a:gd name="connsiteX33" fmla="*/ 123094 w 190567"/>
                <a:gd name="connsiteY33" fmla="*/ 19154 h 130177"/>
                <a:gd name="connsiteX34" fmla="*/ 102425 w 190567"/>
                <a:gd name="connsiteY34" fmla="*/ 14677 h 130177"/>
                <a:gd name="connsiteX35" fmla="*/ 102425 w 190567"/>
                <a:gd name="connsiteY35" fmla="*/ 40128 h 130177"/>
                <a:gd name="connsiteX36" fmla="*/ 95279 w 190567"/>
                <a:gd name="connsiteY36" fmla="*/ 47269 h 130177"/>
                <a:gd name="connsiteX37" fmla="*/ 88204 w 190567"/>
                <a:gd name="connsiteY37" fmla="*/ 41099 h 130177"/>
                <a:gd name="connsiteX38" fmla="*/ 88137 w 190567"/>
                <a:gd name="connsiteY38" fmla="*/ 40128 h 130177"/>
                <a:gd name="connsiteX39" fmla="*/ 88137 w 190567"/>
                <a:gd name="connsiteY39" fmla="*/ 14506 h 130177"/>
                <a:gd name="connsiteX40" fmla="*/ 44398 w 190567"/>
                <a:gd name="connsiteY40" fmla="*/ 30069 h 130177"/>
                <a:gd name="connsiteX41" fmla="*/ 24215 w 190567"/>
                <a:gd name="connsiteY41" fmla="*/ 51072 h 130177"/>
                <a:gd name="connsiteX42" fmla="*/ 44046 w 190567"/>
                <a:gd name="connsiteY42" fmla="*/ 62521 h 130177"/>
                <a:gd name="connsiteX43" fmla="*/ 46654 w 190567"/>
                <a:gd name="connsiteY43" fmla="*/ 72281 h 130177"/>
                <a:gd name="connsiteX44" fmla="*/ 37778 w 190567"/>
                <a:gd name="connsiteY44" fmla="*/ 75323 h 130177"/>
                <a:gd name="connsiteX45" fmla="*/ 36902 w 190567"/>
                <a:gd name="connsiteY45" fmla="*/ 74894 h 130177"/>
                <a:gd name="connsiteX46" fmla="*/ 17147 w 190567"/>
                <a:gd name="connsiteY46" fmla="*/ 63493 h 130177"/>
                <a:gd name="connsiteX47" fmla="*/ 13756 w 190567"/>
                <a:gd name="connsiteY47" fmla="*/ 71313 h 130177"/>
                <a:gd name="connsiteX48" fmla="*/ 4438 w 190567"/>
                <a:gd name="connsiteY48" fmla="*/ 75216 h 130177"/>
                <a:gd name="connsiteX49" fmla="*/ 440 w 190567"/>
                <a:gd name="connsiteY49" fmla="*/ 66141 h 130177"/>
                <a:gd name="connsiteX50" fmla="*/ 36197 w 190567"/>
                <a:gd name="connsiteY50" fmla="*/ 18363 h 130177"/>
                <a:gd name="connsiteX51" fmla="*/ 133190 w 190567"/>
                <a:gd name="connsiteY51" fmla="*/ 7724 h 1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0567" h="130177">
                  <a:moveTo>
                    <a:pt x="76707" y="98840"/>
                  </a:moveTo>
                  <a:lnTo>
                    <a:pt x="136295" y="18116"/>
                  </a:lnTo>
                  <a:cubicBezTo>
                    <a:pt x="138455" y="15172"/>
                    <a:pt x="142592" y="14536"/>
                    <a:pt x="145535" y="16696"/>
                  </a:cubicBezTo>
                  <a:cubicBezTo>
                    <a:pt x="147675" y="18265"/>
                    <a:pt x="148669" y="20962"/>
                    <a:pt x="148059" y="23545"/>
                  </a:cubicBezTo>
                  <a:lnTo>
                    <a:pt x="147773" y="24478"/>
                  </a:lnTo>
                  <a:lnTo>
                    <a:pt x="110911" y="117814"/>
                  </a:lnTo>
                  <a:cubicBezTo>
                    <a:pt x="106848" y="127916"/>
                    <a:pt x="95364" y="132812"/>
                    <a:pt x="85261" y="128748"/>
                  </a:cubicBezTo>
                  <a:cubicBezTo>
                    <a:pt x="75158" y="124684"/>
                    <a:pt x="70263" y="113200"/>
                    <a:pt x="74327" y="103098"/>
                  </a:cubicBezTo>
                  <a:cubicBezTo>
                    <a:pt x="74615" y="102380"/>
                    <a:pt x="74946" y="101681"/>
                    <a:pt x="75316" y="101002"/>
                  </a:cubicBezTo>
                  <a:lnTo>
                    <a:pt x="75974" y="99897"/>
                  </a:lnTo>
                  <a:lnTo>
                    <a:pt x="76697" y="98849"/>
                  </a:lnTo>
                  <a:lnTo>
                    <a:pt x="136295" y="18116"/>
                  </a:lnTo>
                  <a:lnTo>
                    <a:pt x="76697" y="98849"/>
                  </a:lnTo>
                  <a:close/>
                  <a:moveTo>
                    <a:pt x="158241" y="22583"/>
                  </a:moveTo>
                  <a:cubicBezTo>
                    <a:pt x="165594" y="28547"/>
                    <a:pt x="172077" y="35511"/>
                    <a:pt x="177501" y="43271"/>
                  </a:cubicBezTo>
                  <a:cubicBezTo>
                    <a:pt x="182492" y="50405"/>
                    <a:pt x="187311" y="59044"/>
                    <a:pt x="190074" y="66112"/>
                  </a:cubicBezTo>
                  <a:cubicBezTo>
                    <a:pt x="191512" y="69786"/>
                    <a:pt x="189700" y="73932"/>
                    <a:pt x="186025" y="75370"/>
                  </a:cubicBezTo>
                  <a:cubicBezTo>
                    <a:pt x="182351" y="76809"/>
                    <a:pt x="178206" y="74997"/>
                    <a:pt x="176767" y="71322"/>
                  </a:cubicBezTo>
                  <a:cubicBezTo>
                    <a:pt x="175708" y="68681"/>
                    <a:pt x="174506" y="66099"/>
                    <a:pt x="173167" y="63588"/>
                  </a:cubicBezTo>
                  <a:lnTo>
                    <a:pt x="153640" y="74856"/>
                  </a:lnTo>
                  <a:cubicBezTo>
                    <a:pt x="150214" y="76812"/>
                    <a:pt x="145851" y="75619"/>
                    <a:pt x="143895" y="72193"/>
                  </a:cubicBezTo>
                  <a:cubicBezTo>
                    <a:pt x="142138" y="69113"/>
                    <a:pt x="142905" y="65211"/>
                    <a:pt x="145697" y="63026"/>
                  </a:cubicBezTo>
                  <a:lnTo>
                    <a:pt x="146506" y="62483"/>
                  </a:lnTo>
                  <a:lnTo>
                    <a:pt x="165728" y="51377"/>
                  </a:lnTo>
                  <a:lnTo>
                    <a:pt x="163537" y="48386"/>
                  </a:lnTo>
                  <a:cubicBezTo>
                    <a:pt x="160500" y="44421"/>
                    <a:pt x="157129" y="40725"/>
                    <a:pt x="153459" y="37337"/>
                  </a:cubicBezTo>
                  <a:lnTo>
                    <a:pt x="157079" y="28155"/>
                  </a:lnTo>
                  <a:cubicBezTo>
                    <a:pt x="157441" y="27240"/>
                    <a:pt x="157717" y="26307"/>
                    <a:pt x="157908" y="25374"/>
                  </a:cubicBezTo>
                  <a:lnTo>
                    <a:pt x="158136" y="23973"/>
                  </a:lnTo>
                  <a:lnTo>
                    <a:pt x="158231" y="22583"/>
                  </a:lnTo>
                  <a:close/>
                  <a:moveTo>
                    <a:pt x="133190" y="7714"/>
                  </a:moveTo>
                  <a:cubicBezTo>
                    <a:pt x="131749" y="8552"/>
                    <a:pt x="130445" y="9606"/>
                    <a:pt x="129323" y="10838"/>
                  </a:cubicBezTo>
                  <a:lnTo>
                    <a:pt x="128237" y="12172"/>
                  </a:lnTo>
                  <a:lnTo>
                    <a:pt x="123094" y="19154"/>
                  </a:lnTo>
                  <a:cubicBezTo>
                    <a:pt x="116410" y="16833"/>
                    <a:pt x="109470" y="15330"/>
                    <a:pt x="102425" y="14677"/>
                  </a:cubicBezTo>
                  <a:lnTo>
                    <a:pt x="102425" y="40128"/>
                  </a:lnTo>
                  <a:cubicBezTo>
                    <a:pt x="102423" y="44073"/>
                    <a:pt x="99224" y="47271"/>
                    <a:pt x="95279" y="47269"/>
                  </a:cubicBezTo>
                  <a:cubicBezTo>
                    <a:pt x="91710" y="47268"/>
                    <a:pt x="88690" y="44634"/>
                    <a:pt x="88204" y="41099"/>
                  </a:cubicBezTo>
                  <a:lnTo>
                    <a:pt x="88137" y="40128"/>
                  </a:lnTo>
                  <a:lnTo>
                    <a:pt x="88137" y="14506"/>
                  </a:lnTo>
                  <a:cubicBezTo>
                    <a:pt x="72414" y="15624"/>
                    <a:pt x="57293" y="21004"/>
                    <a:pt x="44398" y="30069"/>
                  </a:cubicBezTo>
                  <a:cubicBezTo>
                    <a:pt x="36626" y="35518"/>
                    <a:pt x="29844" y="42661"/>
                    <a:pt x="24215" y="51072"/>
                  </a:cubicBezTo>
                  <a:lnTo>
                    <a:pt x="44046" y="62521"/>
                  </a:lnTo>
                  <a:cubicBezTo>
                    <a:pt x="47461" y="64496"/>
                    <a:pt x="48629" y="68866"/>
                    <a:pt x="46654" y="72281"/>
                  </a:cubicBezTo>
                  <a:cubicBezTo>
                    <a:pt x="44869" y="75368"/>
                    <a:pt x="41081" y="76666"/>
                    <a:pt x="37778" y="75323"/>
                  </a:cubicBezTo>
                  <a:lnTo>
                    <a:pt x="36902" y="74894"/>
                  </a:lnTo>
                  <a:lnTo>
                    <a:pt x="17147" y="63493"/>
                  </a:lnTo>
                  <a:cubicBezTo>
                    <a:pt x="15928" y="66026"/>
                    <a:pt x="14804" y="68636"/>
                    <a:pt x="13756" y="71313"/>
                  </a:cubicBezTo>
                  <a:cubicBezTo>
                    <a:pt x="12261" y="74964"/>
                    <a:pt x="8089" y="76711"/>
                    <a:pt x="4438" y="75216"/>
                  </a:cubicBezTo>
                  <a:cubicBezTo>
                    <a:pt x="881" y="73759"/>
                    <a:pt x="-886" y="69749"/>
                    <a:pt x="440" y="66141"/>
                  </a:cubicBezTo>
                  <a:cubicBezTo>
                    <a:pt x="8127" y="46376"/>
                    <a:pt x="20252" y="29536"/>
                    <a:pt x="36197" y="18363"/>
                  </a:cubicBezTo>
                  <a:cubicBezTo>
                    <a:pt x="64582" y="-1535"/>
                    <a:pt x="101167" y="-5548"/>
                    <a:pt x="133190" y="7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778516-06AB-C19A-8C39-2173A230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972" y="4762937"/>
            <a:ext cx="582232" cy="582232"/>
            <a:chOff x="884739" y="4064510"/>
            <a:chExt cx="501650" cy="501650"/>
          </a:xfrm>
        </p:grpSpPr>
        <p:sp>
          <p:nvSpPr>
            <p:cNvPr id="33" name="Graphic 6">
              <a:extLst>
                <a:ext uri="{FF2B5EF4-FFF2-40B4-BE49-F238E27FC236}">
                  <a16:creationId xmlns:a16="http://schemas.microsoft.com/office/drawing/2014/main" id="{11A210D2-A0E3-9CB8-47B6-81911C4A2487}"/>
                </a:ext>
              </a:extLst>
            </p:cNvPr>
            <p:cNvSpPr/>
            <p:nvPr/>
          </p:nvSpPr>
          <p:spPr>
            <a:xfrm rot="16200000">
              <a:off x="884739" y="4064510"/>
              <a:ext cx="501650" cy="501650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702040204020203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C0FC40-5C2F-8C6A-8C72-A325697122DD}"/>
                </a:ext>
              </a:extLst>
            </p:cNvPr>
            <p:cNvGrpSpPr/>
            <p:nvPr/>
          </p:nvGrpSpPr>
          <p:grpSpPr>
            <a:xfrm>
              <a:off x="1026040" y="4205811"/>
              <a:ext cx="219048" cy="219048"/>
              <a:chOff x="765175" y="4266626"/>
              <a:chExt cx="171450" cy="171450"/>
            </a:xfrm>
            <a:solidFill>
              <a:srgbClr val="FFFFFF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2CAA343-F3D1-F02A-DB8F-DED3F6BDD35C}"/>
                  </a:ext>
                </a:extLst>
              </p:cNvPr>
              <p:cNvSpPr/>
              <p:nvPr/>
            </p:nvSpPr>
            <p:spPr>
              <a:xfrm>
                <a:off x="765175" y="4266626"/>
                <a:ext cx="171450" cy="171450"/>
              </a:xfrm>
              <a:custGeom>
                <a:avLst/>
                <a:gdLst>
                  <a:gd name="connsiteX0" fmla="*/ 0 w 171450"/>
                  <a:gd name="connsiteY0" fmla="*/ 7144 h 171450"/>
                  <a:gd name="connsiteX1" fmla="*/ 7144 w 171450"/>
                  <a:gd name="connsiteY1" fmla="*/ 0 h 171450"/>
                  <a:gd name="connsiteX2" fmla="*/ 14288 w 171450"/>
                  <a:gd name="connsiteY2" fmla="*/ 7144 h 171450"/>
                  <a:gd name="connsiteX3" fmla="*/ 14288 w 171450"/>
                  <a:gd name="connsiteY3" fmla="*/ 157163 h 171450"/>
                  <a:gd name="connsiteX4" fmla="*/ 164306 w 171450"/>
                  <a:gd name="connsiteY4" fmla="*/ 157163 h 171450"/>
                  <a:gd name="connsiteX5" fmla="*/ 171450 w 171450"/>
                  <a:gd name="connsiteY5" fmla="*/ 164306 h 171450"/>
                  <a:gd name="connsiteX6" fmla="*/ 164306 w 171450"/>
                  <a:gd name="connsiteY6" fmla="*/ 171450 h 171450"/>
                  <a:gd name="connsiteX7" fmla="*/ 7144 w 171450"/>
                  <a:gd name="connsiteY7" fmla="*/ 171450 h 171450"/>
                  <a:gd name="connsiteX8" fmla="*/ 0 w 171450"/>
                  <a:gd name="connsiteY8" fmla="*/ 164306 h 171450"/>
                  <a:gd name="connsiteX9" fmla="*/ 0 w 171450"/>
                  <a:gd name="connsiteY9" fmla="*/ 714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171450">
                    <a:moveTo>
                      <a:pt x="0" y="7144"/>
                    </a:moveTo>
                    <a:cubicBezTo>
                      <a:pt x="0" y="3198"/>
                      <a:pt x="3198" y="0"/>
                      <a:pt x="7144" y="0"/>
                    </a:cubicBezTo>
                    <a:cubicBezTo>
                      <a:pt x="11089" y="0"/>
                      <a:pt x="14288" y="3198"/>
                      <a:pt x="14288" y="7144"/>
                    </a:cubicBezTo>
                    <a:lnTo>
                      <a:pt x="14288" y="157163"/>
                    </a:lnTo>
                    <a:lnTo>
                      <a:pt x="164306" y="157163"/>
                    </a:lnTo>
                    <a:cubicBezTo>
                      <a:pt x="168252" y="157163"/>
                      <a:pt x="171450" y="160361"/>
                      <a:pt x="171450" y="164306"/>
                    </a:cubicBezTo>
                    <a:cubicBezTo>
                      <a:pt x="171450" y="168252"/>
                      <a:pt x="168252" y="171450"/>
                      <a:pt x="164306" y="171450"/>
                    </a:cubicBezTo>
                    <a:lnTo>
                      <a:pt x="7144" y="171450"/>
                    </a:lnTo>
                    <a:cubicBezTo>
                      <a:pt x="3198" y="171450"/>
                      <a:pt x="0" y="168252"/>
                      <a:pt x="0" y="164306"/>
                    </a:cubicBezTo>
                    <a:lnTo>
                      <a:pt x="0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C390C45-81EF-22E4-6C02-A1F46F210591}"/>
                  </a:ext>
                </a:extLst>
              </p:cNvPr>
              <p:cNvSpPr/>
              <p:nvPr/>
            </p:nvSpPr>
            <p:spPr>
              <a:xfrm>
                <a:off x="788987" y="4295201"/>
                <a:ext cx="133350" cy="119062"/>
              </a:xfrm>
              <a:custGeom>
                <a:avLst/>
                <a:gdLst>
                  <a:gd name="connsiteX0" fmla="*/ 133350 w 133350"/>
                  <a:gd name="connsiteY0" fmla="*/ 7144 h 119062"/>
                  <a:gd name="connsiteX1" fmla="*/ 126206 w 133350"/>
                  <a:gd name="connsiteY1" fmla="*/ 0 h 119062"/>
                  <a:gd name="connsiteX2" fmla="*/ 121920 w 133350"/>
                  <a:gd name="connsiteY2" fmla="*/ 1429 h 119062"/>
                  <a:gd name="connsiteX3" fmla="*/ 68580 w 133350"/>
                  <a:gd name="connsiteY3" fmla="*/ 41434 h 119062"/>
                  <a:gd name="connsiteX4" fmla="*/ 32195 w 133350"/>
                  <a:gd name="connsiteY4" fmla="*/ 20041 h 119062"/>
                  <a:gd name="connsiteX5" fmla="*/ 25384 w 133350"/>
                  <a:gd name="connsiteY5" fmla="*/ 19802 h 119062"/>
                  <a:gd name="connsiteX6" fmla="*/ 0 w 133350"/>
                  <a:gd name="connsiteY6" fmla="*/ 32490 h 119062"/>
                  <a:gd name="connsiteX7" fmla="*/ 0 w 133350"/>
                  <a:gd name="connsiteY7" fmla="*/ 119063 h 119062"/>
                  <a:gd name="connsiteX8" fmla="*/ 133350 w 133350"/>
                  <a:gd name="connsiteY8" fmla="*/ 119063 h 119062"/>
                  <a:gd name="connsiteX9" fmla="*/ 133350 w 133350"/>
                  <a:gd name="connsiteY9" fmla="*/ 7144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19062">
                    <a:moveTo>
                      <a:pt x="133350" y="7144"/>
                    </a:moveTo>
                    <a:cubicBezTo>
                      <a:pt x="133350" y="3198"/>
                      <a:pt x="130152" y="0"/>
                      <a:pt x="126206" y="0"/>
                    </a:cubicBezTo>
                    <a:cubicBezTo>
                      <a:pt x="124661" y="0"/>
                      <a:pt x="123157" y="501"/>
                      <a:pt x="121920" y="1429"/>
                    </a:cubicBezTo>
                    <a:lnTo>
                      <a:pt x="68580" y="41434"/>
                    </a:lnTo>
                    <a:lnTo>
                      <a:pt x="32195" y="20041"/>
                    </a:lnTo>
                    <a:cubicBezTo>
                      <a:pt x="30111" y="18814"/>
                      <a:pt x="27548" y="18724"/>
                      <a:pt x="25384" y="19802"/>
                    </a:cubicBezTo>
                    <a:lnTo>
                      <a:pt x="0" y="32490"/>
                    </a:lnTo>
                    <a:lnTo>
                      <a:pt x="0" y="119063"/>
                    </a:lnTo>
                    <a:lnTo>
                      <a:pt x="133350" y="119063"/>
                    </a:lnTo>
                    <a:lnTo>
                      <a:pt x="133350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7593E4-2E8F-159F-9AB2-0E1DF9BAB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972" y="5710618"/>
            <a:ext cx="582232" cy="582232"/>
            <a:chOff x="884739" y="4957159"/>
            <a:chExt cx="501650" cy="501650"/>
          </a:xfrm>
        </p:grpSpPr>
        <p:sp>
          <p:nvSpPr>
            <p:cNvPr id="34" name="Graphic 6">
              <a:extLst>
                <a:ext uri="{FF2B5EF4-FFF2-40B4-BE49-F238E27FC236}">
                  <a16:creationId xmlns:a16="http://schemas.microsoft.com/office/drawing/2014/main" id="{8A854E54-DBC8-23C3-B422-8B60F565E11D}"/>
                </a:ext>
              </a:extLst>
            </p:cNvPr>
            <p:cNvSpPr/>
            <p:nvPr/>
          </p:nvSpPr>
          <p:spPr>
            <a:xfrm rot="16200000">
              <a:off x="884739" y="4957159"/>
              <a:ext cx="501650" cy="501650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702040204020203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86CA27F-5695-B5BD-88F7-7F72625CC29B}"/>
                </a:ext>
              </a:extLst>
            </p:cNvPr>
            <p:cNvGrpSpPr/>
            <p:nvPr/>
          </p:nvGrpSpPr>
          <p:grpSpPr>
            <a:xfrm>
              <a:off x="1026053" y="5089334"/>
              <a:ext cx="219051" cy="237302"/>
              <a:chOff x="713289" y="5112734"/>
              <a:chExt cx="171450" cy="185737"/>
            </a:xfrm>
            <a:solidFill>
              <a:srgbClr val="FFFFFF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93F9F5C-C6A4-CDD9-1AC9-676D792308D2}"/>
                  </a:ext>
                </a:extLst>
              </p:cNvPr>
              <p:cNvSpPr/>
              <p:nvPr/>
            </p:nvSpPr>
            <p:spPr>
              <a:xfrm>
                <a:off x="741864" y="5141309"/>
                <a:ext cx="19050" cy="133350"/>
              </a:xfrm>
              <a:custGeom>
                <a:avLst/>
                <a:gdLst>
                  <a:gd name="connsiteX0" fmla="*/ 9525 w 19050"/>
                  <a:gd name="connsiteY0" fmla="*/ 104775 h 133350"/>
                  <a:gd name="connsiteX1" fmla="*/ 19050 w 19050"/>
                  <a:gd name="connsiteY1" fmla="*/ 95250 h 133350"/>
                  <a:gd name="connsiteX2" fmla="*/ 9525 w 19050"/>
                  <a:gd name="connsiteY2" fmla="*/ 85725 h 133350"/>
                  <a:gd name="connsiteX3" fmla="*/ 0 w 19050"/>
                  <a:gd name="connsiteY3" fmla="*/ 95250 h 133350"/>
                  <a:gd name="connsiteX4" fmla="*/ 9525 w 19050"/>
                  <a:gd name="connsiteY4" fmla="*/ 104775 h 133350"/>
                  <a:gd name="connsiteX5" fmla="*/ 19050 w 19050"/>
                  <a:gd name="connsiteY5" fmla="*/ 123825 h 133350"/>
                  <a:gd name="connsiteX6" fmla="*/ 9525 w 19050"/>
                  <a:gd name="connsiteY6" fmla="*/ 133350 h 133350"/>
                  <a:gd name="connsiteX7" fmla="*/ 0 w 19050"/>
                  <a:gd name="connsiteY7" fmla="*/ 123825 h 133350"/>
                  <a:gd name="connsiteX8" fmla="*/ 9525 w 19050"/>
                  <a:gd name="connsiteY8" fmla="*/ 114300 h 133350"/>
                  <a:gd name="connsiteX9" fmla="*/ 19050 w 19050"/>
                  <a:gd name="connsiteY9" fmla="*/ 123825 h 133350"/>
                  <a:gd name="connsiteX10" fmla="*/ 9525 w 19050"/>
                  <a:gd name="connsiteY10" fmla="*/ 76200 h 133350"/>
                  <a:gd name="connsiteX11" fmla="*/ 19050 w 19050"/>
                  <a:gd name="connsiteY11" fmla="*/ 66675 h 133350"/>
                  <a:gd name="connsiteX12" fmla="*/ 9525 w 19050"/>
                  <a:gd name="connsiteY12" fmla="*/ 57150 h 133350"/>
                  <a:gd name="connsiteX13" fmla="*/ 0 w 19050"/>
                  <a:gd name="connsiteY13" fmla="*/ 66675 h 133350"/>
                  <a:gd name="connsiteX14" fmla="*/ 9525 w 19050"/>
                  <a:gd name="connsiteY14" fmla="*/ 76200 h 133350"/>
                  <a:gd name="connsiteX15" fmla="*/ 19050 w 19050"/>
                  <a:gd name="connsiteY15" fmla="*/ 38100 h 133350"/>
                  <a:gd name="connsiteX16" fmla="*/ 9525 w 19050"/>
                  <a:gd name="connsiteY16" fmla="*/ 47625 h 133350"/>
                  <a:gd name="connsiteX17" fmla="*/ 0 w 19050"/>
                  <a:gd name="connsiteY17" fmla="*/ 38100 h 133350"/>
                  <a:gd name="connsiteX18" fmla="*/ 9525 w 19050"/>
                  <a:gd name="connsiteY18" fmla="*/ 28575 h 133350"/>
                  <a:gd name="connsiteX19" fmla="*/ 19050 w 19050"/>
                  <a:gd name="connsiteY19" fmla="*/ 38100 h 133350"/>
                  <a:gd name="connsiteX20" fmla="*/ 9525 w 19050"/>
                  <a:gd name="connsiteY20" fmla="*/ 19050 h 133350"/>
                  <a:gd name="connsiteX21" fmla="*/ 19050 w 19050"/>
                  <a:gd name="connsiteY21" fmla="*/ 9525 h 133350"/>
                  <a:gd name="connsiteX22" fmla="*/ 9525 w 19050"/>
                  <a:gd name="connsiteY22" fmla="*/ 0 h 133350"/>
                  <a:gd name="connsiteX23" fmla="*/ 0 w 19050"/>
                  <a:gd name="connsiteY23" fmla="*/ 9525 h 133350"/>
                  <a:gd name="connsiteX24" fmla="*/ 9525 w 19050"/>
                  <a:gd name="connsiteY24" fmla="*/ 190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050" h="133350">
                    <a:moveTo>
                      <a:pt x="9525" y="104775"/>
                    </a:moveTo>
                    <a:cubicBezTo>
                      <a:pt x="14786" y="104775"/>
                      <a:pt x="19050" y="100511"/>
                      <a:pt x="19050" y="95250"/>
                    </a:cubicBezTo>
                    <a:cubicBezTo>
                      <a:pt x="19050" y="89989"/>
                      <a:pt x="14786" y="85725"/>
                      <a:pt x="9525" y="85725"/>
                    </a:cubicBezTo>
                    <a:cubicBezTo>
                      <a:pt x="4264" y="85725"/>
                      <a:pt x="0" y="89989"/>
                      <a:pt x="0" y="95250"/>
                    </a:cubicBezTo>
                    <a:cubicBezTo>
                      <a:pt x="0" y="100511"/>
                      <a:pt x="4264" y="104775"/>
                      <a:pt x="9525" y="104775"/>
                    </a:cubicBezTo>
                    <a:close/>
                    <a:moveTo>
                      <a:pt x="19050" y="123825"/>
                    </a:moveTo>
                    <a:cubicBezTo>
                      <a:pt x="19050" y="129086"/>
                      <a:pt x="14786" y="133350"/>
                      <a:pt x="9525" y="133350"/>
                    </a:cubicBezTo>
                    <a:cubicBezTo>
                      <a:pt x="4264" y="133350"/>
                      <a:pt x="0" y="129086"/>
                      <a:pt x="0" y="123825"/>
                    </a:cubicBezTo>
                    <a:cubicBezTo>
                      <a:pt x="0" y="118564"/>
                      <a:pt x="4264" y="114300"/>
                      <a:pt x="9525" y="114300"/>
                    </a:cubicBezTo>
                    <a:cubicBezTo>
                      <a:pt x="14786" y="114300"/>
                      <a:pt x="19050" y="118564"/>
                      <a:pt x="19050" y="123825"/>
                    </a:cubicBezTo>
                    <a:close/>
                    <a:moveTo>
                      <a:pt x="9525" y="76200"/>
                    </a:moveTo>
                    <a:cubicBezTo>
                      <a:pt x="14786" y="76200"/>
                      <a:pt x="19050" y="71936"/>
                      <a:pt x="19050" y="66675"/>
                    </a:cubicBezTo>
                    <a:cubicBezTo>
                      <a:pt x="19050" y="61414"/>
                      <a:pt x="14786" y="57150"/>
                      <a:pt x="9525" y="57150"/>
                    </a:cubicBezTo>
                    <a:cubicBezTo>
                      <a:pt x="4264" y="57150"/>
                      <a:pt x="0" y="61414"/>
                      <a:pt x="0" y="66675"/>
                    </a:cubicBezTo>
                    <a:cubicBezTo>
                      <a:pt x="0" y="71936"/>
                      <a:pt x="4264" y="76200"/>
                      <a:pt x="9525" y="76200"/>
                    </a:cubicBezTo>
                    <a:close/>
                    <a:moveTo>
                      <a:pt x="19050" y="38100"/>
                    </a:moveTo>
                    <a:cubicBezTo>
                      <a:pt x="19050" y="43361"/>
                      <a:pt x="14786" y="47625"/>
                      <a:pt x="9525" y="47625"/>
                    </a:cubicBezTo>
                    <a:cubicBezTo>
                      <a:pt x="4264" y="47625"/>
                      <a:pt x="0" y="43361"/>
                      <a:pt x="0" y="38100"/>
                    </a:cubicBezTo>
                    <a:cubicBezTo>
                      <a:pt x="0" y="32839"/>
                      <a:pt x="4264" y="28575"/>
                      <a:pt x="9525" y="28575"/>
                    </a:cubicBezTo>
                    <a:cubicBezTo>
                      <a:pt x="14786" y="28575"/>
                      <a:pt x="19050" y="32839"/>
                      <a:pt x="19050" y="38100"/>
                    </a:cubicBezTo>
                    <a:close/>
                    <a:moveTo>
                      <a:pt x="9525" y="19050"/>
                    </a:moveTo>
                    <a:cubicBezTo>
                      <a:pt x="14786" y="19050"/>
                      <a:pt x="19050" y="14786"/>
                      <a:pt x="19050" y="9525"/>
                    </a:cubicBezTo>
                    <a:cubicBezTo>
                      <a:pt x="19050" y="4264"/>
                      <a:pt x="14786" y="0"/>
                      <a:pt x="9525" y="0"/>
                    </a:cubicBezTo>
                    <a:cubicBezTo>
                      <a:pt x="4264" y="0"/>
                      <a:pt x="0" y="4264"/>
                      <a:pt x="0" y="9525"/>
                    </a:cubicBezTo>
                    <a:cubicBezTo>
                      <a:pt x="0" y="14786"/>
                      <a:pt x="4264" y="19050"/>
                      <a:pt x="9525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6B2EEE7-B2C8-C036-FEE1-6291E181E939}"/>
                  </a:ext>
                </a:extLst>
              </p:cNvPr>
              <p:cNvSpPr/>
              <p:nvPr/>
            </p:nvSpPr>
            <p:spPr>
              <a:xfrm>
                <a:off x="713289" y="5112734"/>
                <a:ext cx="171450" cy="185737"/>
              </a:xfrm>
              <a:custGeom>
                <a:avLst/>
                <a:gdLst>
                  <a:gd name="connsiteX0" fmla="*/ 104775 w 171450"/>
                  <a:gd name="connsiteY0" fmla="*/ 21431 h 185737"/>
                  <a:gd name="connsiteX1" fmla="*/ 104775 w 171450"/>
                  <a:gd name="connsiteY1" fmla="*/ 28575 h 185737"/>
                  <a:gd name="connsiteX2" fmla="*/ 150019 w 171450"/>
                  <a:gd name="connsiteY2" fmla="*/ 28575 h 185737"/>
                  <a:gd name="connsiteX3" fmla="*/ 171450 w 171450"/>
                  <a:gd name="connsiteY3" fmla="*/ 50006 h 185737"/>
                  <a:gd name="connsiteX4" fmla="*/ 171450 w 171450"/>
                  <a:gd name="connsiteY4" fmla="*/ 178594 h 185737"/>
                  <a:gd name="connsiteX5" fmla="*/ 164306 w 171450"/>
                  <a:gd name="connsiteY5" fmla="*/ 185738 h 185737"/>
                  <a:gd name="connsiteX6" fmla="*/ 140494 w 171450"/>
                  <a:gd name="connsiteY6" fmla="*/ 185738 h 185737"/>
                  <a:gd name="connsiteX7" fmla="*/ 135731 w 171450"/>
                  <a:gd name="connsiteY7" fmla="*/ 180975 h 185737"/>
                  <a:gd name="connsiteX8" fmla="*/ 135731 w 171450"/>
                  <a:gd name="connsiteY8" fmla="*/ 159544 h 185737"/>
                  <a:gd name="connsiteX9" fmla="*/ 130969 w 171450"/>
                  <a:gd name="connsiteY9" fmla="*/ 154781 h 185737"/>
                  <a:gd name="connsiteX10" fmla="*/ 107156 w 171450"/>
                  <a:gd name="connsiteY10" fmla="*/ 154781 h 185737"/>
                  <a:gd name="connsiteX11" fmla="*/ 102394 w 171450"/>
                  <a:gd name="connsiteY11" fmla="*/ 159544 h 185737"/>
                  <a:gd name="connsiteX12" fmla="*/ 102394 w 171450"/>
                  <a:gd name="connsiteY12" fmla="*/ 180975 h 185737"/>
                  <a:gd name="connsiteX13" fmla="*/ 97631 w 171450"/>
                  <a:gd name="connsiteY13" fmla="*/ 185738 h 185737"/>
                  <a:gd name="connsiteX14" fmla="*/ 7144 w 171450"/>
                  <a:gd name="connsiteY14" fmla="*/ 185738 h 185737"/>
                  <a:gd name="connsiteX15" fmla="*/ 0 w 171450"/>
                  <a:gd name="connsiteY15" fmla="*/ 178594 h 185737"/>
                  <a:gd name="connsiteX16" fmla="*/ 0 w 171450"/>
                  <a:gd name="connsiteY16" fmla="*/ 21431 h 185737"/>
                  <a:gd name="connsiteX17" fmla="*/ 21431 w 171450"/>
                  <a:gd name="connsiteY17" fmla="*/ 0 h 185737"/>
                  <a:gd name="connsiteX18" fmla="*/ 83344 w 171450"/>
                  <a:gd name="connsiteY18" fmla="*/ 0 h 185737"/>
                  <a:gd name="connsiteX19" fmla="*/ 104775 w 171450"/>
                  <a:gd name="connsiteY19" fmla="*/ 21431 h 185737"/>
                  <a:gd name="connsiteX20" fmla="*/ 21431 w 171450"/>
                  <a:gd name="connsiteY20" fmla="*/ 14288 h 185737"/>
                  <a:gd name="connsiteX21" fmla="*/ 14288 w 171450"/>
                  <a:gd name="connsiteY21" fmla="*/ 21431 h 185737"/>
                  <a:gd name="connsiteX22" fmla="*/ 14288 w 171450"/>
                  <a:gd name="connsiteY22" fmla="*/ 171450 h 185737"/>
                  <a:gd name="connsiteX23" fmla="*/ 66675 w 171450"/>
                  <a:gd name="connsiteY23" fmla="*/ 171450 h 185737"/>
                  <a:gd name="connsiteX24" fmla="*/ 66675 w 171450"/>
                  <a:gd name="connsiteY24" fmla="*/ 50006 h 185737"/>
                  <a:gd name="connsiteX25" fmla="*/ 88106 w 171450"/>
                  <a:gd name="connsiteY25" fmla="*/ 28575 h 185737"/>
                  <a:gd name="connsiteX26" fmla="*/ 90488 w 171450"/>
                  <a:gd name="connsiteY26" fmla="*/ 28575 h 185737"/>
                  <a:gd name="connsiteX27" fmla="*/ 90488 w 171450"/>
                  <a:gd name="connsiteY27" fmla="*/ 21431 h 185737"/>
                  <a:gd name="connsiteX28" fmla="*/ 83344 w 171450"/>
                  <a:gd name="connsiteY28" fmla="*/ 14288 h 185737"/>
                  <a:gd name="connsiteX29" fmla="*/ 21431 w 171450"/>
                  <a:gd name="connsiteY29" fmla="*/ 14288 h 185737"/>
                  <a:gd name="connsiteX30" fmla="*/ 142875 w 171450"/>
                  <a:gd name="connsiteY30" fmla="*/ 123825 h 185737"/>
                  <a:gd name="connsiteX31" fmla="*/ 133350 w 171450"/>
                  <a:gd name="connsiteY31" fmla="*/ 114300 h 185737"/>
                  <a:gd name="connsiteX32" fmla="*/ 123825 w 171450"/>
                  <a:gd name="connsiteY32" fmla="*/ 123825 h 185737"/>
                  <a:gd name="connsiteX33" fmla="*/ 133350 w 171450"/>
                  <a:gd name="connsiteY33" fmla="*/ 133350 h 185737"/>
                  <a:gd name="connsiteX34" fmla="*/ 142875 w 171450"/>
                  <a:gd name="connsiteY34" fmla="*/ 123825 h 185737"/>
                  <a:gd name="connsiteX35" fmla="*/ 104775 w 171450"/>
                  <a:gd name="connsiteY35" fmla="*/ 133350 h 185737"/>
                  <a:gd name="connsiteX36" fmla="*/ 114300 w 171450"/>
                  <a:gd name="connsiteY36" fmla="*/ 123825 h 185737"/>
                  <a:gd name="connsiteX37" fmla="*/ 104775 w 171450"/>
                  <a:gd name="connsiteY37" fmla="*/ 114300 h 185737"/>
                  <a:gd name="connsiteX38" fmla="*/ 95250 w 171450"/>
                  <a:gd name="connsiteY38" fmla="*/ 123825 h 185737"/>
                  <a:gd name="connsiteX39" fmla="*/ 104775 w 171450"/>
                  <a:gd name="connsiteY39" fmla="*/ 133350 h 185737"/>
                  <a:gd name="connsiteX40" fmla="*/ 142875 w 171450"/>
                  <a:gd name="connsiteY40" fmla="*/ 95250 h 185737"/>
                  <a:gd name="connsiteX41" fmla="*/ 133350 w 171450"/>
                  <a:gd name="connsiteY41" fmla="*/ 85725 h 185737"/>
                  <a:gd name="connsiteX42" fmla="*/ 123825 w 171450"/>
                  <a:gd name="connsiteY42" fmla="*/ 95250 h 185737"/>
                  <a:gd name="connsiteX43" fmla="*/ 133350 w 171450"/>
                  <a:gd name="connsiteY43" fmla="*/ 104775 h 185737"/>
                  <a:gd name="connsiteX44" fmla="*/ 142875 w 171450"/>
                  <a:gd name="connsiteY44" fmla="*/ 95250 h 185737"/>
                  <a:gd name="connsiteX45" fmla="*/ 104775 w 171450"/>
                  <a:gd name="connsiteY45" fmla="*/ 104775 h 185737"/>
                  <a:gd name="connsiteX46" fmla="*/ 114300 w 171450"/>
                  <a:gd name="connsiteY46" fmla="*/ 95250 h 185737"/>
                  <a:gd name="connsiteX47" fmla="*/ 104775 w 171450"/>
                  <a:gd name="connsiteY47" fmla="*/ 85725 h 185737"/>
                  <a:gd name="connsiteX48" fmla="*/ 95250 w 171450"/>
                  <a:gd name="connsiteY48" fmla="*/ 95250 h 185737"/>
                  <a:gd name="connsiteX49" fmla="*/ 104775 w 171450"/>
                  <a:gd name="connsiteY49" fmla="*/ 104775 h 185737"/>
                  <a:gd name="connsiteX50" fmla="*/ 142875 w 171450"/>
                  <a:gd name="connsiteY50" fmla="*/ 66675 h 185737"/>
                  <a:gd name="connsiteX51" fmla="*/ 133350 w 171450"/>
                  <a:gd name="connsiteY51" fmla="*/ 57150 h 185737"/>
                  <a:gd name="connsiteX52" fmla="*/ 123825 w 171450"/>
                  <a:gd name="connsiteY52" fmla="*/ 66675 h 185737"/>
                  <a:gd name="connsiteX53" fmla="*/ 133350 w 171450"/>
                  <a:gd name="connsiteY53" fmla="*/ 76200 h 185737"/>
                  <a:gd name="connsiteX54" fmla="*/ 142875 w 171450"/>
                  <a:gd name="connsiteY54" fmla="*/ 66675 h 185737"/>
                  <a:gd name="connsiteX55" fmla="*/ 104775 w 171450"/>
                  <a:gd name="connsiteY55" fmla="*/ 76200 h 185737"/>
                  <a:gd name="connsiteX56" fmla="*/ 114300 w 171450"/>
                  <a:gd name="connsiteY56" fmla="*/ 66675 h 185737"/>
                  <a:gd name="connsiteX57" fmla="*/ 104775 w 171450"/>
                  <a:gd name="connsiteY57" fmla="*/ 57150 h 185737"/>
                  <a:gd name="connsiteX58" fmla="*/ 95250 w 171450"/>
                  <a:gd name="connsiteY58" fmla="*/ 66675 h 185737"/>
                  <a:gd name="connsiteX59" fmla="*/ 104775 w 171450"/>
                  <a:gd name="connsiteY59" fmla="*/ 7620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71450" h="185737">
                    <a:moveTo>
                      <a:pt x="104775" y="21431"/>
                    </a:moveTo>
                    <a:lnTo>
                      <a:pt x="104775" y="28575"/>
                    </a:lnTo>
                    <a:lnTo>
                      <a:pt x="150019" y="28575"/>
                    </a:lnTo>
                    <a:cubicBezTo>
                      <a:pt x="161855" y="28575"/>
                      <a:pt x="171450" y="38170"/>
                      <a:pt x="171450" y="50006"/>
                    </a:cubicBezTo>
                    <a:lnTo>
                      <a:pt x="171450" y="178594"/>
                    </a:lnTo>
                    <a:cubicBezTo>
                      <a:pt x="171450" y="182539"/>
                      <a:pt x="168252" y="185738"/>
                      <a:pt x="164306" y="185738"/>
                    </a:cubicBezTo>
                    <a:lnTo>
                      <a:pt x="140494" y="185738"/>
                    </a:lnTo>
                    <a:cubicBezTo>
                      <a:pt x="137864" y="185738"/>
                      <a:pt x="135731" y="183605"/>
                      <a:pt x="135731" y="180975"/>
                    </a:cubicBezTo>
                    <a:lnTo>
                      <a:pt x="135731" y="159544"/>
                    </a:lnTo>
                    <a:cubicBezTo>
                      <a:pt x="135731" y="156914"/>
                      <a:pt x="133599" y="154781"/>
                      <a:pt x="130969" y="154781"/>
                    </a:cubicBezTo>
                    <a:lnTo>
                      <a:pt x="107156" y="154781"/>
                    </a:lnTo>
                    <a:cubicBezTo>
                      <a:pt x="104526" y="154781"/>
                      <a:pt x="102394" y="156914"/>
                      <a:pt x="102394" y="159544"/>
                    </a:cubicBezTo>
                    <a:lnTo>
                      <a:pt x="102394" y="180975"/>
                    </a:lnTo>
                    <a:cubicBezTo>
                      <a:pt x="102394" y="183605"/>
                      <a:pt x="100262" y="185738"/>
                      <a:pt x="97631" y="185738"/>
                    </a:cubicBezTo>
                    <a:lnTo>
                      <a:pt x="7144" y="185738"/>
                    </a:lnTo>
                    <a:cubicBezTo>
                      <a:pt x="3198" y="185738"/>
                      <a:pt x="0" y="182539"/>
                      <a:pt x="0" y="178594"/>
                    </a:cubicBezTo>
                    <a:lnTo>
                      <a:pt x="0" y="21431"/>
                    </a:lnTo>
                    <a:cubicBezTo>
                      <a:pt x="0" y="9595"/>
                      <a:pt x="9595" y="0"/>
                      <a:pt x="21431" y="0"/>
                    </a:cubicBezTo>
                    <a:lnTo>
                      <a:pt x="83344" y="0"/>
                    </a:lnTo>
                    <a:cubicBezTo>
                      <a:pt x="95180" y="0"/>
                      <a:pt x="104775" y="9595"/>
                      <a:pt x="104775" y="21431"/>
                    </a:cubicBezTo>
                    <a:close/>
                    <a:moveTo>
                      <a:pt x="21431" y="14288"/>
                    </a:moveTo>
                    <a:cubicBezTo>
                      <a:pt x="17486" y="14288"/>
                      <a:pt x="14288" y="17486"/>
                      <a:pt x="14288" y="21431"/>
                    </a:cubicBezTo>
                    <a:lnTo>
                      <a:pt x="14288" y="171450"/>
                    </a:lnTo>
                    <a:lnTo>
                      <a:pt x="66675" y="171450"/>
                    </a:lnTo>
                    <a:lnTo>
                      <a:pt x="66675" y="50006"/>
                    </a:lnTo>
                    <a:cubicBezTo>
                      <a:pt x="66675" y="38170"/>
                      <a:pt x="76270" y="28575"/>
                      <a:pt x="88106" y="28575"/>
                    </a:cubicBezTo>
                    <a:lnTo>
                      <a:pt x="90488" y="28575"/>
                    </a:lnTo>
                    <a:lnTo>
                      <a:pt x="90488" y="21431"/>
                    </a:lnTo>
                    <a:cubicBezTo>
                      <a:pt x="90488" y="17486"/>
                      <a:pt x="87289" y="14288"/>
                      <a:pt x="83344" y="14288"/>
                    </a:cubicBezTo>
                    <a:lnTo>
                      <a:pt x="21431" y="14288"/>
                    </a:lnTo>
                    <a:close/>
                    <a:moveTo>
                      <a:pt x="142875" y="123825"/>
                    </a:moveTo>
                    <a:cubicBezTo>
                      <a:pt x="142875" y="118564"/>
                      <a:pt x="138611" y="114300"/>
                      <a:pt x="133350" y="114300"/>
                    </a:cubicBezTo>
                    <a:cubicBezTo>
                      <a:pt x="128089" y="114300"/>
                      <a:pt x="123825" y="118564"/>
                      <a:pt x="123825" y="123825"/>
                    </a:cubicBezTo>
                    <a:cubicBezTo>
                      <a:pt x="123825" y="129086"/>
                      <a:pt x="128089" y="133350"/>
                      <a:pt x="133350" y="133350"/>
                    </a:cubicBezTo>
                    <a:cubicBezTo>
                      <a:pt x="138611" y="133350"/>
                      <a:pt x="142875" y="129086"/>
                      <a:pt x="142875" y="123825"/>
                    </a:cubicBezTo>
                    <a:close/>
                    <a:moveTo>
                      <a:pt x="104775" y="133350"/>
                    </a:moveTo>
                    <a:cubicBezTo>
                      <a:pt x="110036" y="133350"/>
                      <a:pt x="114300" y="129086"/>
                      <a:pt x="114300" y="123825"/>
                    </a:cubicBezTo>
                    <a:cubicBezTo>
                      <a:pt x="114300" y="118564"/>
                      <a:pt x="110036" y="114300"/>
                      <a:pt x="104775" y="114300"/>
                    </a:cubicBezTo>
                    <a:cubicBezTo>
                      <a:pt x="99514" y="114300"/>
                      <a:pt x="95250" y="118564"/>
                      <a:pt x="95250" y="123825"/>
                    </a:cubicBezTo>
                    <a:cubicBezTo>
                      <a:pt x="95250" y="129086"/>
                      <a:pt x="99514" y="133350"/>
                      <a:pt x="104775" y="133350"/>
                    </a:cubicBezTo>
                    <a:close/>
                    <a:moveTo>
                      <a:pt x="142875" y="95250"/>
                    </a:moveTo>
                    <a:cubicBezTo>
                      <a:pt x="142875" y="89989"/>
                      <a:pt x="138611" y="85725"/>
                      <a:pt x="133350" y="85725"/>
                    </a:cubicBezTo>
                    <a:cubicBezTo>
                      <a:pt x="128089" y="85725"/>
                      <a:pt x="123825" y="89989"/>
                      <a:pt x="123825" y="95250"/>
                    </a:cubicBezTo>
                    <a:cubicBezTo>
                      <a:pt x="123825" y="100511"/>
                      <a:pt x="128089" y="104775"/>
                      <a:pt x="133350" y="104775"/>
                    </a:cubicBezTo>
                    <a:cubicBezTo>
                      <a:pt x="138611" y="104775"/>
                      <a:pt x="142875" y="100511"/>
                      <a:pt x="142875" y="95250"/>
                    </a:cubicBezTo>
                    <a:close/>
                    <a:moveTo>
                      <a:pt x="104775" y="104775"/>
                    </a:moveTo>
                    <a:cubicBezTo>
                      <a:pt x="110036" y="104775"/>
                      <a:pt x="114300" y="100511"/>
                      <a:pt x="114300" y="95250"/>
                    </a:cubicBezTo>
                    <a:cubicBezTo>
                      <a:pt x="114300" y="89989"/>
                      <a:pt x="110036" y="85725"/>
                      <a:pt x="104775" y="85725"/>
                    </a:cubicBezTo>
                    <a:cubicBezTo>
                      <a:pt x="99514" y="85725"/>
                      <a:pt x="95250" y="89989"/>
                      <a:pt x="95250" y="95250"/>
                    </a:cubicBezTo>
                    <a:cubicBezTo>
                      <a:pt x="95250" y="100511"/>
                      <a:pt x="99514" y="104775"/>
                      <a:pt x="104775" y="104775"/>
                    </a:cubicBezTo>
                    <a:close/>
                    <a:moveTo>
                      <a:pt x="142875" y="66675"/>
                    </a:moveTo>
                    <a:cubicBezTo>
                      <a:pt x="142875" y="61414"/>
                      <a:pt x="138611" y="57150"/>
                      <a:pt x="133350" y="57150"/>
                    </a:cubicBezTo>
                    <a:cubicBezTo>
                      <a:pt x="128089" y="57150"/>
                      <a:pt x="123825" y="61414"/>
                      <a:pt x="123825" y="66675"/>
                    </a:cubicBezTo>
                    <a:cubicBezTo>
                      <a:pt x="123825" y="71936"/>
                      <a:pt x="128089" y="76200"/>
                      <a:pt x="133350" y="76200"/>
                    </a:cubicBezTo>
                    <a:cubicBezTo>
                      <a:pt x="138611" y="76200"/>
                      <a:pt x="142875" y="71936"/>
                      <a:pt x="142875" y="66675"/>
                    </a:cubicBezTo>
                    <a:close/>
                    <a:moveTo>
                      <a:pt x="104775" y="76200"/>
                    </a:moveTo>
                    <a:cubicBezTo>
                      <a:pt x="110036" y="76200"/>
                      <a:pt x="114300" y="71936"/>
                      <a:pt x="114300" y="66675"/>
                    </a:cubicBezTo>
                    <a:cubicBezTo>
                      <a:pt x="114300" y="61414"/>
                      <a:pt x="110036" y="57150"/>
                      <a:pt x="104775" y="57150"/>
                    </a:cubicBezTo>
                    <a:cubicBezTo>
                      <a:pt x="99514" y="57150"/>
                      <a:pt x="95250" y="61414"/>
                      <a:pt x="95250" y="66675"/>
                    </a:cubicBezTo>
                    <a:cubicBezTo>
                      <a:pt x="95250" y="71936"/>
                      <a:pt x="99514" y="76200"/>
                      <a:pt x="104775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04FF84-E720-BCF9-34E2-85ADF872848F}"/>
              </a:ext>
            </a:extLst>
          </p:cNvPr>
          <p:cNvSpPr txBox="1"/>
          <p:nvPr/>
        </p:nvSpPr>
        <p:spPr>
          <a:xfrm>
            <a:off x="1354359" y="2961903"/>
            <a:ext cx="10139844" cy="46166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Latest innovation in AI models and responsible AI</a:t>
            </a:r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EEF3847A-6606-4F49-7C9E-410C34820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547972" y="2932397"/>
            <a:ext cx="582232" cy="582232"/>
          </a:xfrm>
          <a:prstGeom prst="ellipse">
            <a:avLst/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702040204020203" pitchFamily="34" charset="0"/>
            </a:endParaRPr>
          </a:p>
        </p:txBody>
      </p:sp>
      <p:pic>
        <p:nvPicPr>
          <p:cNvPr id="12" name="Graphic 11" descr="Artificial Intelligence with solid fill">
            <a:extLst>
              <a:ext uri="{FF2B5EF4-FFF2-40B4-BE49-F238E27FC236}">
                <a16:creationId xmlns:a16="http://schemas.microsoft.com/office/drawing/2014/main" id="{E7A708BC-A5C7-97F8-84D3-762A033E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05" y="3001586"/>
            <a:ext cx="415489" cy="41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086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8C66-759F-B153-9C3E-BD261996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641854"/>
            <a:ext cx="5752084" cy="1231106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Deliver business value faster with Intelligent Apps on Azure</a:t>
            </a:r>
          </a:p>
        </p:txBody>
      </p:sp>
    </p:spTree>
    <p:extLst>
      <p:ext uri="{BB962C8B-B14F-4D97-AF65-F5344CB8AC3E}">
        <p14:creationId xmlns:p14="http://schemas.microsoft.com/office/powerpoint/2010/main" val="303426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B8443-0482-033E-906C-E23728BDC8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1499" y="2514600"/>
            <a:ext cx="5524499" cy="18288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</a:rPr>
              <a:t>Every app </a:t>
            </a:r>
            <a:br>
              <a:rPr kumimoji="0" lang="en-US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</a:rPr>
            </a:br>
            <a:r>
              <a:rPr lang="en-US" dirty="0">
                <a:solidFill>
                  <a:sysClr val="windowText" lastClr="000000"/>
                </a:solidFill>
                <a:latin typeface="Segoe UI Semibold"/>
              </a:rPr>
              <a:t>will be reinvented </a:t>
            </a:r>
            <a:br>
              <a:rPr lang="en-US" dirty="0">
                <a:solidFill>
                  <a:sysClr val="windowText" lastClr="000000"/>
                </a:solidFill>
                <a:latin typeface="Segoe UI Semibold"/>
              </a:rPr>
            </a:br>
            <a:r>
              <a:rPr lang="en-US" dirty="0">
                <a:solidFill>
                  <a:sysClr val="windowText" lastClr="000000"/>
                </a:solidFill>
                <a:latin typeface="Segoe UI Semibold"/>
              </a:rPr>
              <a:t>with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D8B19-80F6-87E1-9F78-354627C601D1}"/>
              </a:ext>
            </a:extLst>
          </p:cNvPr>
          <p:cNvSpPr txBox="1"/>
          <p:nvPr/>
        </p:nvSpPr>
        <p:spPr>
          <a:xfrm>
            <a:off x="6095998" y="2514600"/>
            <a:ext cx="5524498" cy="1828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49C5B1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New apps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will be built that 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weren’t possible before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50602F-0860-C683-E50F-3B1C9EB17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549593"/>
            <a:ext cx="0" cy="5758814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2"/>
                </a:gs>
                <a:gs pos="100000">
                  <a:schemeClr val="accent3"/>
                </a:gs>
              </a:gsLst>
              <a:lin ang="162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532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-4.81481E-6 L -0.01484 -4.81481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-4.81481E-6 L 0.01563 -4.81481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2A5F78-BDDB-A1E2-59B7-0D70D67FA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intelligent apps faster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2D668-7A3B-38D5-ED20-07DDFBE64101}"/>
              </a:ext>
            </a:extLst>
          </p:cNvPr>
          <p:cNvSpPr txBox="1"/>
          <p:nvPr/>
        </p:nvSpPr>
        <p:spPr>
          <a:xfrm>
            <a:off x="588962" y="6122930"/>
            <a:ext cx="8351837" cy="47953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169863" indent="-169863">
              <a:buFont typeface="+mj-lt"/>
              <a:buAutoNum type="arabicPeriod"/>
              <a:defRPr/>
            </a:pP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Business Value of Migrating and Modernizing to Microsoft Azure – IDC</a:t>
            </a:r>
            <a:endParaRPr lang="en-US" sz="900" dirty="0">
              <a:solidFill>
                <a:srgbClr val="000000"/>
              </a:solidFill>
              <a:latin typeface="Segoe Sans Text"/>
              <a:cs typeface="Times New Roman" panose="02020603050405020304" pitchFamily="18" charset="0"/>
            </a:endParaRPr>
          </a:p>
          <a:p>
            <a:pPr marL="169863" indent="-169863">
              <a:buFont typeface="+mj-lt"/>
              <a:buAutoNum type="arabicPeriod"/>
              <a:defRPr/>
            </a:pP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Total Economic Impact™ Of Microsoft Azure App Innovation</a:t>
            </a: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</a:rPr>
              <a:t> - A commissioned study by Forrester Consulting, 2024.  Results are for a composite organization. </a:t>
            </a:r>
          </a:p>
          <a:p>
            <a:pPr marL="169863" indent="-169863">
              <a:buFont typeface="+mj-lt"/>
              <a:buAutoNum type="arabicPeriod"/>
              <a:defRPr/>
            </a:pP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Total Economic Impact™ Of Microsoft Azure AI</a:t>
            </a: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</a:rPr>
              <a:t> - A commissioned study by Forrester Consulting, 2024.  Results are for a composite organization.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243E5A-FEA1-D123-0FCE-64790FC5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9076" y="2019300"/>
            <a:ext cx="3303638" cy="32893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33386-6683-CF82-8C07-9793B6605BF5}"/>
              </a:ext>
            </a:extLst>
          </p:cNvPr>
          <p:cNvSpPr txBox="1"/>
          <p:nvPr/>
        </p:nvSpPr>
        <p:spPr>
          <a:xfrm>
            <a:off x="1480458" y="2267777"/>
            <a:ext cx="1360874" cy="1360874"/>
          </a:xfrm>
          <a:prstGeom prst="ellipse">
            <a:avLst/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49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3C6D0-026C-79D2-94A3-C3F47188D8E0}"/>
              </a:ext>
            </a:extLst>
          </p:cNvPr>
          <p:cNvSpPr txBox="1"/>
          <p:nvPr/>
        </p:nvSpPr>
        <p:spPr>
          <a:xfrm>
            <a:off x="509075" y="3839013"/>
            <a:ext cx="3303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Segoe Sans Text"/>
              </a:rPr>
              <a:t>Less time in developing new applications</a:t>
            </a:r>
            <a:r>
              <a:rPr lang="en-US" sz="2400" baseline="30000" dirty="0">
                <a:solidFill>
                  <a:srgbClr val="000000"/>
                </a:solidFill>
                <a:latin typeface="Segoe Sans Text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651C14-DC09-78FD-D670-E7979E3C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4294" y="2019300"/>
            <a:ext cx="3303638" cy="32893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597B05-051F-6245-1A8C-A1EB472F67B1}"/>
              </a:ext>
            </a:extLst>
          </p:cNvPr>
          <p:cNvSpPr txBox="1"/>
          <p:nvPr/>
        </p:nvSpPr>
        <p:spPr>
          <a:xfrm>
            <a:off x="5335676" y="2267777"/>
            <a:ext cx="1360874" cy="1360874"/>
          </a:xfrm>
          <a:prstGeom prst="ellipse">
            <a:avLst/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1.5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165FE4-4137-E707-5946-A310731D2469}"/>
              </a:ext>
            </a:extLst>
          </p:cNvPr>
          <p:cNvSpPr txBox="1"/>
          <p:nvPr/>
        </p:nvSpPr>
        <p:spPr>
          <a:xfrm>
            <a:off x="4364293" y="3839013"/>
            <a:ext cx="330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Segoe Sans Text"/>
              </a:rPr>
              <a:t>Months faster to market for new apps</a:t>
            </a:r>
            <a:r>
              <a:rPr lang="en-US" sz="2400" baseline="30000" dirty="0">
                <a:solidFill>
                  <a:srgbClr val="000000"/>
                </a:solidFill>
                <a:latin typeface="Segoe Sans Text"/>
              </a:rPr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A660ABB-2B2D-1DBD-8C99-571E421A8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79288" y="2019300"/>
            <a:ext cx="3303638" cy="32893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57138-7017-5411-EBEF-CB4BF3E136EF}"/>
              </a:ext>
            </a:extLst>
          </p:cNvPr>
          <p:cNvSpPr txBox="1"/>
          <p:nvPr/>
        </p:nvSpPr>
        <p:spPr>
          <a:xfrm>
            <a:off x="9350670" y="2267777"/>
            <a:ext cx="1360874" cy="1360874"/>
          </a:xfrm>
          <a:prstGeom prst="ellipse">
            <a:avLst/>
          </a:prstGeom>
          <a:gradFill flip="none" rotWithShape="0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150%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D239C5-4F6E-FE02-D43F-EA4E15794826}"/>
              </a:ext>
            </a:extLst>
          </p:cNvPr>
          <p:cNvSpPr txBox="1"/>
          <p:nvPr/>
        </p:nvSpPr>
        <p:spPr>
          <a:xfrm>
            <a:off x="8379287" y="3839013"/>
            <a:ext cx="3303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Segoe Sans Text"/>
              </a:rPr>
              <a:t>Increase in </a:t>
            </a:r>
            <a:br>
              <a:rPr lang="en-US" sz="2400" dirty="0">
                <a:solidFill>
                  <a:srgbClr val="000000"/>
                </a:solidFill>
                <a:latin typeface="Segoe Sans Text"/>
              </a:rPr>
            </a:br>
            <a:r>
              <a:rPr lang="en-US" sz="2400" dirty="0">
                <a:solidFill>
                  <a:srgbClr val="000000"/>
                </a:solidFill>
                <a:latin typeface="Segoe Sans Text"/>
              </a:rPr>
              <a:t>work output due </a:t>
            </a:r>
            <a:br>
              <a:rPr lang="en-US" sz="2400" dirty="0">
                <a:solidFill>
                  <a:srgbClr val="000000"/>
                </a:solidFill>
                <a:latin typeface="Segoe Sans Text"/>
              </a:rPr>
            </a:br>
            <a:r>
              <a:rPr lang="en-US" sz="2400" dirty="0">
                <a:solidFill>
                  <a:srgbClr val="000000"/>
                </a:solidFill>
                <a:latin typeface="Segoe Sans Text"/>
              </a:rPr>
              <a:t>to Azure AI</a:t>
            </a:r>
            <a:r>
              <a:rPr lang="en-US" sz="2400" baseline="30000" dirty="0">
                <a:solidFill>
                  <a:srgbClr val="000000"/>
                </a:solidFill>
                <a:latin typeface="Segoe Sans Tex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063512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2DACF8-5400-510A-4FDF-59FA6771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3246" y="1381897"/>
            <a:ext cx="11285507" cy="5128054"/>
          </a:xfrm>
          <a:prstGeom prst="roundRect">
            <a:avLst/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>
            <a:outerShdw blurRad="63500" dist="38100" dir="27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0EE5E6-F0C0-6263-8ED8-B62EB5909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9614" y="1871951"/>
            <a:ext cx="5848418" cy="2790261"/>
          </a:xfrm>
          <a:prstGeom prst="roundRect">
            <a:avLst>
              <a:gd name="adj" fmla="val 6124"/>
            </a:avLst>
          </a:prstGeom>
          <a:solidFill>
            <a:srgbClr val="FFFFFF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B8ADC-8705-CCCC-A820-38A7F4B9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AI application platform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745EA1-53A3-BCB9-39E7-897AD2109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04386" y="1868730"/>
            <a:ext cx="3494088" cy="2790261"/>
          </a:xfrm>
          <a:prstGeom prst="roundRect">
            <a:avLst>
              <a:gd name="adj" fmla="val 6124"/>
            </a:avLst>
          </a:prstGeom>
          <a:solidFill>
            <a:srgbClr val="FFFFFF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7B22F-EA76-DFEA-8381-4D0F239FF928}"/>
              </a:ext>
            </a:extLst>
          </p:cNvPr>
          <p:cNvSpPr txBox="1"/>
          <p:nvPr/>
        </p:nvSpPr>
        <p:spPr>
          <a:xfrm>
            <a:off x="1670330" y="1636237"/>
            <a:ext cx="2362200" cy="4739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Developer tools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D3FE1C-A952-B230-8689-DE9DB2DF9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27164" y="2648904"/>
            <a:ext cx="1554480" cy="1080428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App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platform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4ACF94-5D3D-34E0-6BC6-148D6383B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34792" y="2658941"/>
            <a:ext cx="1554480" cy="1080428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platform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58786D-51F5-9847-F17E-D87E0DFEF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242420" y="2667374"/>
            <a:ext cx="1554480" cy="1080428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AI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platform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4F5B98-3D9C-551F-AF90-ADDD70417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27164" y="3903811"/>
            <a:ext cx="5424535" cy="574874"/>
          </a:xfrm>
          <a:prstGeom prst="roundRect">
            <a:avLst>
              <a:gd name="adj" fmla="val 16386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Infrastructure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49141-4F44-4C72-E43D-6FD5786F1DBE}"/>
              </a:ext>
            </a:extLst>
          </p:cNvPr>
          <p:cNvSpPr txBox="1"/>
          <p:nvPr/>
        </p:nvSpPr>
        <p:spPr>
          <a:xfrm>
            <a:off x="7469806" y="1707386"/>
            <a:ext cx="1622320" cy="4739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</a:t>
            </a:r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EE53795A-9287-9A2A-06A3-0723D2731716}"/>
              </a:ext>
            </a:extLst>
          </p:cNvPr>
          <p:cNvSpPr txBox="1">
            <a:spLocks/>
          </p:cNvSpPr>
          <p:nvPr/>
        </p:nvSpPr>
        <p:spPr bwMode="auto">
          <a:xfrm>
            <a:off x="2644978" y="3839817"/>
            <a:ext cx="1480667" cy="24622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ts val="0"/>
              </a:spcBef>
              <a:buNone/>
              <a:defRPr sz="2000" b="0" kern="0" cap="none" spc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0000">
                      <a:schemeClr val="tx1"/>
                    </a:gs>
                  </a:gsLst>
                  <a:lin ang="16200000" scaled="1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Visual Studio</a:t>
            </a:r>
          </a:p>
        </p:txBody>
      </p:sp>
      <p:pic>
        <p:nvPicPr>
          <p:cNvPr id="13" name="Graphic 41" descr="Visual Studio product logo ">
            <a:extLst>
              <a:ext uri="{FF2B5EF4-FFF2-40B4-BE49-F238E27FC236}">
                <a16:creationId xmlns:a16="http://schemas.microsoft.com/office/drawing/2014/main" id="{D10535FF-C597-8A15-9274-6E164622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6442" y="3782572"/>
            <a:ext cx="366713" cy="3665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9E84C95-7CB3-7B5D-5593-21FE7404A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7159" y="3129141"/>
            <a:ext cx="2145931" cy="274320"/>
          </a:xfrm>
          <a:prstGeom prst="rect">
            <a:avLst/>
          </a:prstGeom>
        </p:spPr>
      </p:pic>
      <p:pic>
        <p:nvPicPr>
          <p:cNvPr id="19" name="Picture 18" descr="A black and grey logo&#10;&#10;Description automatically generated">
            <a:extLst>
              <a:ext uri="{FF2B5EF4-FFF2-40B4-BE49-F238E27FC236}">
                <a16:creationId xmlns:a16="http://schemas.microsoft.com/office/drawing/2014/main" id="{E6DF7D04-2183-13E6-BE99-DEB08D332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442" y="2431439"/>
            <a:ext cx="1243212" cy="3045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5B4FF1-F81A-892C-1811-DB5C93709D04}"/>
              </a:ext>
            </a:extLst>
          </p:cNvPr>
          <p:cNvSpPr txBox="1"/>
          <p:nvPr/>
        </p:nvSpPr>
        <p:spPr>
          <a:xfrm>
            <a:off x="3576630" y="6278722"/>
            <a:ext cx="5399688" cy="369332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78D4"/>
                </a:solidFill>
                <a:latin typeface="Segoe Sans Text Semibold"/>
              </a:rPr>
              <a:t>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ecurity, governance and r</a:t>
            </a:r>
            <a:r>
              <a:rPr lang="en-US" sz="2000" b="1" dirty="0">
                <a:solidFill>
                  <a:srgbClr val="0078D4"/>
                </a:solidFill>
                <a:latin typeface="Segoe Sans Text Semibold"/>
              </a:rPr>
              <a:t>esponsible AI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Sans Text Semibold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982BFC-9DD7-5CE2-A7E7-586C71FD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04387" y="5071251"/>
            <a:ext cx="9993645" cy="528201"/>
          </a:xfrm>
          <a:prstGeom prst="roundRect">
            <a:avLst>
              <a:gd name="adj" fmla="val 6124"/>
            </a:avLst>
          </a:prstGeom>
          <a:solidFill>
            <a:srgbClr val="FFFFFF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3BA74-E8B4-6FE3-B1DC-D16797E26180}"/>
              </a:ext>
            </a:extLst>
          </p:cNvPr>
          <p:cNvSpPr txBox="1"/>
          <p:nvPr/>
        </p:nvSpPr>
        <p:spPr>
          <a:xfrm>
            <a:off x="4878141" y="5178290"/>
            <a:ext cx="3080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+mj-lt"/>
              </a:rPr>
              <a:t>Partner Tools and Services</a:t>
            </a:r>
          </a:p>
        </p:txBody>
      </p:sp>
    </p:spTree>
    <p:extLst>
      <p:ext uri="{BB962C8B-B14F-4D97-AF65-F5344CB8AC3E}">
        <p14:creationId xmlns:p14="http://schemas.microsoft.com/office/powerpoint/2010/main" val="32846455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F1C952-C493-0640-9591-FF774FCB5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02840" y="1475770"/>
            <a:ext cx="4786320" cy="4719260"/>
            <a:chOff x="3702840" y="1475770"/>
            <a:chExt cx="4786320" cy="4719260"/>
          </a:xfrm>
          <a:gradFill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A35E8B-6CFE-FC35-494D-3BAB16C46E26}"/>
                </a:ext>
              </a:extLst>
            </p:cNvPr>
            <p:cNvSpPr/>
            <p:nvPr/>
          </p:nvSpPr>
          <p:spPr>
            <a:xfrm>
              <a:off x="3702840" y="2934785"/>
              <a:ext cx="1559290" cy="1800507"/>
            </a:xfrm>
            <a:custGeom>
              <a:avLst/>
              <a:gdLst>
                <a:gd name="connsiteX0" fmla="*/ 0 w 2266027"/>
                <a:gd name="connsiteY0" fmla="*/ 654135 h 2616573"/>
                <a:gd name="connsiteX1" fmla="*/ 0 w 2266027"/>
                <a:gd name="connsiteY1" fmla="*/ 1962438 h 2616573"/>
                <a:gd name="connsiteX2" fmla="*/ 1133014 w 2266027"/>
                <a:gd name="connsiteY2" fmla="*/ 2616573 h 2616573"/>
                <a:gd name="connsiteX3" fmla="*/ 2266028 w 2266027"/>
                <a:gd name="connsiteY3" fmla="*/ 1962438 h 2616573"/>
                <a:gd name="connsiteX4" fmla="*/ 2266028 w 2266027"/>
                <a:gd name="connsiteY4" fmla="*/ 654135 h 2616573"/>
                <a:gd name="connsiteX5" fmla="*/ 1133014 w 2266027"/>
                <a:gd name="connsiteY5" fmla="*/ 0 h 2616573"/>
                <a:gd name="connsiteX6" fmla="*/ 0 w 2266027"/>
                <a:gd name="connsiteY6" fmla="*/ 654135 h 26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6027" h="2616573">
                  <a:moveTo>
                    <a:pt x="0" y="654135"/>
                  </a:moveTo>
                  <a:lnTo>
                    <a:pt x="0" y="1962438"/>
                  </a:lnTo>
                  <a:lnTo>
                    <a:pt x="1133014" y="2616573"/>
                  </a:lnTo>
                  <a:lnTo>
                    <a:pt x="2266028" y="1962438"/>
                  </a:lnTo>
                  <a:lnTo>
                    <a:pt x="2266028" y="654135"/>
                  </a:lnTo>
                  <a:lnTo>
                    <a:pt x="1133014" y="0"/>
                  </a:lnTo>
                  <a:lnTo>
                    <a:pt x="0" y="654135"/>
                  </a:lnTo>
                  <a:close/>
                </a:path>
              </a:pathLst>
            </a:custGeom>
            <a:grpFill/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607A0F-1BED-65C7-0310-9E7F2BCBE7B5}"/>
                </a:ext>
              </a:extLst>
            </p:cNvPr>
            <p:cNvSpPr/>
            <p:nvPr/>
          </p:nvSpPr>
          <p:spPr>
            <a:xfrm>
              <a:off x="6929870" y="2934785"/>
              <a:ext cx="1559290" cy="1800507"/>
            </a:xfrm>
            <a:custGeom>
              <a:avLst/>
              <a:gdLst>
                <a:gd name="connsiteX0" fmla="*/ 0 w 2266027"/>
                <a:gd name="connsiteY0" fmla="*/ 654135 h 2616573"/>
                <a:gd name="connsiteX1" fmla="*/ 0 w 2266027"/>
                <a:gd name="connsiteY1" fmla="*/ 1962438 h 2616573"/>
                <a:gd name="connsiteX2" fmla="*/ 1133014 w 2266027"/>
                <a:gd name="connsiteY2" fmla="*/ 2616573 h 2616573"/>
                <a:gd name="connsiteX3" fmla="*/ 2266028 w 2266027"/>
                <a:gd name="connsiteY3" fmla="*/ 1962438 h 2616573"/>
                <a:gd name="connsiteX4" fmla="*/ 2266028 w 2266027"/>
                <a:gd name="connsiteY4" fmla="*/ 654135 h 2616573"/>
                <a:gd name="connsiteX5" fmla="*/ 1133014 w 2266027"/>
                <a:gd name="connsiteY5" fmla="*/ 0 h 2616573"/>
                <a:gd name="connsiteX6" fmla="*/ 0 w 2266027"/>
                <a:gd name="connsiteY6" fmla="*/ 654135 h 26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6027" h="2616573">
                  <a:moveTo>
                    <a:pt x="0" y="654135"/>
                  </a:moveTo>
                  <a:lnTo>
                    <a:pt x="0" y="1962438"/>
                  </a:lnTo>
                  <a:lnTo>
                    <a:pt x="1133014" y="2616573"/>
                  </a:lnTo>
                  <a:lnTo>
                    <a:pt x="2266028" y="1962438"/>
                  </a:lnTo>
                  <a:lnTo>
                    <a:pt x="2266028" y="654135"/>
                  </a:lnTo>
                  <a:lnTo>
                    <a:pt x="1133014" y="0"/>
                  </a:lnTo>
                  <a:lnTo>
                    <a:pt x="0" y="654135"/>
                  </a:lnTo>
                  <a:close/>
                </a:path>
              </a:pathLst>
            </a:custGeom>
            <a:grpFill/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A8A1E5-7C00-30F5-C118-FE1B55A9A506}"/>
                </a:ext>
              </a:extLst>
            </p:cNvPr>
            <p:cNvSpPr/>
            <p:nvPr/>
          </p:nvSpPr>
          <p:spPr>
            <a:xfrm>
              <a:off x="4482485" y="1475770"/>
              <a:ext cx="1559290" cy="1800507"/>
            </a:xfrm>
            <a:custGeom>
              <a:avLst/>
              <a:gdLst>
                <a:gd name="connsiteX0" fmla="*/ 0 w 2266027"/>
                <a:gd name="connsiteY0" fmla="*/ 654135 h 2616573"/>
                <a:gd name="connsiteX1" fmla="*/ 0 w 2266027"/>
                <a:gd name="connsiteY1" fmla="*/ 1962438 h 2616573"/>
                <a:gd name="connsiteX2" fmla="*/ 1133014 w 2266027"/>
                <a:gd name="connsiteY2" fmla="*/ 2616573 h 2616573"/>
                <a:gd name="connsiteX3" fmla="*/ 2266028 w 2266027"/>
                <a:gd name="connsiteY3" fmla="*/ 1962438 h 2616573"/>
                <a:gd name="connsiteX4" fmla="*/ 2266028 w 2266027"/>
                <a:gd name="connsiteY4" fmla="*/ 654135 h 2616573"/>
                <a:gd name="connsiteX5" fmla="*/ 1133014 w 2266027"/>
                <a:gd name="connsiteY5" fmla="*/ 0 h 2616573"/>
                <a:gd name="connsiteX6" fmla="*/ 0 w 2266027"/>
                <a:gd name="connsiteY6" fmla="*/ 654135 h 26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6027" h="2616573">
                  <a:moveTo>
                    <a:pt x="0" y="654135"/>
                  </a:moveTo>
                  <a:lnTo>
                    <a:pt x="0" y="1962438"/>
                  </a:lnTo>
                  <a:lnTo>
                    <a:pt x="1133014" y="2616573"/>
                  </a:lnTo>
                  <a:lnTo>
                    <a:pt x="2266028" y="1962438"/>
                  </a:lnTo>
                  <a:lnTo>
                    <a:pt x="2266028" y="654135"/>
                  </a:lnTo>
                  <a:lnTo>
                    <a:pt x="1133014" y="0"/>
                  </a:lnTo>
                  <a:lnTo>
                    <a:pt x="0" y="654135"/>
                  </a:lnTo>
                  <a:close/>
                </a:path>
              </a:pathLst>
            </a:custGeom>
            <a:grpFill/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E78E4FC-3EEF-4BF1-B853-F50E3010DE95}"/>
                </a:ext>
              </a:extLst>
            </p:cNvPr>
            <p:cNvSpPr/>
            <p:nvPr/>
          </p:nvSpPr>
          <p:spPr>
            <a:xfrm>
              <a:off x="6150225" y="1475770"/>
              <a:ext cx="1559290" cy="1800507"/>
            </a:xfrm>
            <a:custGeom>
              <a:avLst/>
              <a:gdLst>
                <a:gd name="connsiteX0" fmla="*/ 0 w 2266027"/>
                <a:gd name="connsiteY0" fmla="*/ 654135 h 2616573"/>
                <a:gd name="connsiteX1" fmla="*/ 0 w 2266027"/>
                <a:gd name="connsiteY1" fmla="*/ 1962438 h 2616573"/>
                <a:gd name="connsiteX2" fmla="*/ 1133014 w 2266027"/>
                <a:gd name="connsiteY2" fmla="*/ 2616573 h 2616573"/>
                <a:gd name="connsiteX3" fmla="*/ 2266027 w 2266027"/>
                <a:gd name="connsiteY3" fmla="*/ 1962438 h 2616573"/>
                <a:gd name="connsiteX4" fmla="*/ 2266027 w 2266027"/>
                <a:gd name="connsiteY4" fmla="*/ 654135 h 2616573"/>
                <a:gd name="connsiteX5" fmla="*/ 1133014 w 2266027"/>
                <a:gd name="connsiteY5" fmla="*/ 0 h 2616573"/>
                <a:gd name="connsiteX6" fmla="*/ 0 w 2266027"/>
                <a:gd name="connsiteY6" fmla="*/ 654135 h 26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6027" h="2616573">
                  <a:moveTo>
                    <a:pt x="0" y="654135"/>
                  </a:moveTo>
                  <a:lnTo>
                    <a:pt x="0" y="1962438"/>
                  </a:lnTo>
                  <a:lnTo>
                    <a:pt x="1133014" y="2616573"/>
                  </a:lnTo>
                  <a:lnTo>
                    <a:pt x="2266027" y="1962438"/>
                  </a:lnTo>
                  <a:lnTo>
                    <a:pt x="2266027" y="654135"/>
                  </a:lnTo>
                  <a:lnTo>
                    <a:pt x="1133014" y="0"/>
                  </a:lnTo>
                  <a:lnTo>
                    <a:pt x="0" y="654135"/>
                  </a:lnTo>
                  <a:close/>
                </a:path>
              </a:pathLst>
            </a:custGeom>
            <a:grpFill/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3252542-DA98-C682-1DB5-AED447212E2B}"/>
                </a:ext>
              </a:extLst>
            </p:cNvPr>
            <p:cNvSpPr/>
            <p:nvPr/>
          </p:nvSpPr>
          <p:spPr>
            <a:xfrm>
              <a:off x="4482485" y="4394523"/>
              <a:ext cx="1559290" cy="1800507"/>
            </a:xfrm>
            <a:custGeom>
              <a:avLst/>
              <a:gdLst>
                <a:gd name="connsiteX0" fmla="*/ 0 w 2266027"/>
                <a:gd name="connsiteY0" fmla="*/ 654135 h 2616573"/>
                <a:gd name="connsiteX1" fmla="*/ 0 w 2266027"/>
                <a:gd name="connsiteY1" fmla="*/ 1962438 h 2616573"/>
                <a:gd name="connsiteX2" fmla="*/ 1133014 w 2266027"/>
                <a:gd name="connsiteY2" fmla="*/ 2616573 h 2616573"/>
                <a:gd name="connsiteX3" fmla="*/ 2266028 w 2266027"/>
                <a:gd name="connsiteY3" fmla="*/ 1962438 h 2616573"/>
                <a:gd name="connsiteX4" fmla="*/ 2266028 w 2266027"/>
                <a:gd name="connsiteY4" fmla="*/ 654135 h 2616573"/>
                <a:gd name="connsiteX5" fmla="*/ 1133014 w 2266027"/>
                <a:gd name="connsiteY5" fmla="*/ 0 h 2616573"/>
                <a:gd name="connsiteX6" fmla="*/ 0 w 2266027"/>
                <a:gd name="connsiteY6" fmla="*/ 654135 h 26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6027" h="2616573">
                  <a:moveTo>
                    <a:pt x="0" y="654135"/>
                  </a:moveTo>
                  <a:lnTo>
                    <a:pt x="0" y="1962438"/>
                  </a:lnTo>
                  <a:lnTo>
                    <a:pt x="1133014" y="2616573"/>
                  </a:lnTo>
                  <a:lnTo>
                    <a:pt x="2266028" y="1962438"/>
                  </a:lnTo>
                  <a:lnTo>
                    <a:pt x="2266028" y="654135"/>
                  </a:lnTo>
                  <a:lnTo>
                    <a:pt x="1133014" y="0"/>
                  </a:lnTo>
                  <a:lnTo>
                    <a:pt x="0" y="654135"/>
                  </a:lnTo>
                  <a:close/>
                </a:path>
              </a:pathLst>
            </a:custGeom>
            <a:grpFill/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BA1373-0822-DCC5-078D-E9B07F9A61F2}"/>
                </a:ext>
              </a:extLst>
            </p:cNvPr>
            <p:cNvSpPr/>
            <p:nvPr/>
          </p:nvSpPr>
          <p:spPr>
            <a:xfrm>
              <a:off x="6150225" y="4394523"/>
              <a:ext cx="1559290" cy="1800507"/>
            </a:xfrm>
            <a:custGeom>
              <a:avLst/>
              <a:gdLst>
                <a:gd name="connsiteX0" fmla="*/ 0 w 2266027"/>
                <a:gd name="connsiteY0" fmla="*/ 654135 h 2616573"/>
                <a:gd name="connsiteX1" fmla="*/ 0 w 2266027"/>
                <a:gd name="connsiteY1" fmla="*/ 1962438 h 2616573"/>
                <a:gd name="connsiteX2" fmla="*/ 1133014 w 2266027"/>
                <a:gd name="connsiteY2" fmla="*/ 2616573 h 2616573"/>
                <a:gd name="connsiteX3" fmla="*/ 2266027 w 2266027"/>
                <a:gd name="connsiteY3" fmla="*/ 1962438 h 2616573"/>
                <a:gd name="connsiteX4" fmla="*/ 2266027 w 2266027"/>
                <a:gd name="connsiteY4" fmla="*/ 654135 h 2616573"/>
                <a:gd name="connsiteX5" fmla="*/ 1133014 w 2266027"/>
                <a:gd name="connsiteY5" fmla="*/ 0 h 2616573"/>
                <a:gd name="connsiteX6" fmla="*/ 0 w 2266027"/>
                <a:gd name="connsiteY6" fmla="*/ 654135 h 26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6027" h="2616573">
                  <a:moveTo>
                    <a:pt x="0" y="654135"/>
                  </a:moveTo>
                  <a:lnTo>
                    <a:pt x="0" y="1962438"/>
                  </a:lnTo>
                  <a:lnTo>
                    <a:pt x="1133014" y="2616573"/>
                  </a:lnTo>
                  <a:lnTo>
                    <a:pt x="2266027" y="1962438"/>
                  </a:lnTo>
                  <a:lnTo>
                    <a:pt x="2266027" y="654135"/>
                  </a:lnTo>
                  <a:lnTo>
                    <a:pt x="1133014" y="0"/>
                  </a:lnTo>
                  <a:lnTo>
                    <a:pt x="0" y="654135"/>
                  </a:lnTo>
                  <a:close/>
                </a:path>
              </a:pathLst>
            </a:custGeom>
            <a:grpFill/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993D3C-37BF-00D9-C465-9B46BCDE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Comprehensive capabilities to deliver intelligent apps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7EB17BC-A1A9-F063-1872-52DB83A36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4520" y="3075297"/>
            <a:ext cx="1315929" cy="1519506"/>
          </a:xfrm>
          <a:custGeom>
            <a:avLst/>
            <a:gdLst>
              <a:gd name="connsiteX0" fmla="*/ 956182 w 1912364"/>
              <a:gd name="connsiteY0" fmla="*/ 2208210 h 2208210"/>
              <a:gd name="connsiteX1" fmla="*/ 0 w 1912364"/>
              <a:gd name="connsiteY1" fmla="*/ 1656158 h 2208210"/>
              <a:gd name="connsiteX2" fmla="*/ 0 w 1912364"/>
              <a:gd name="connsiteY2" fmla="*/ 552053 h 2208210"/>
              <a:gd name="connsiteX3" fmla="*/ 956182 w 1912364"/>
              <a:gd name="connsiteY3" fmla="*/ 0 h 2208210"/>
              <a:gd name="connsiteX4" fmla="*/ 1912365 w 1912364"/>
              <a:gd name="connsiteY4" fmla="*/ 552053 h 2208210"/>
              <a:gd name="connsiteX5" fmla="*/ 1912365 w 1912364"/>
              <a:gd name="connsiteY5" fmla="*/ 1656158 h 2208210"/>
              <a:gd name="connsiteX6" fmla="*/ 956182 w 1912364"/>
              <a:gd name="connsiteY6" fmla="*/ 2208210 h 2208210"/>
              <a:gd name="connsiteX7" fmla="*/ 49220 w 1912364"/>
              <a:gd name="connsiteY7" fmla="*/ 1627741 h 2208210"/>
              <a:gd name="connsiteX8" fmla="*/ 956182 w 1912364"/>
              <a:gd name="connsiteY8" fmla="*/ 2151378 h 2208210"/>
              <a:gd name="connsiteX9" fmla="*/ 1863145 w 1912364"/>
              <a:gd name="connsiteY9" fmla="*/ 1627741 h 2208210"/>
              <a:gd name="connsiteX10" fmla="*/ 1863145 w 1912364"/>
              <a:gd name="connsiteY10" fmla="*/ 580469 h 2208210"/>
              <a:gd name="connsiteX11" fmla="*/ 956182 w 1912364"/>
              <a:gd name="connsiteY11" fmla="*/ 56833 h 2208210"/>
              <a:gd name="connsiteX12" fmla="*/ 49220 w 1912364"/>
              <a:gd name="connsiteY12" fmla="*/ 580469 h 2208210"/>
              <a:gd name="connsiteX13" fmla="*/ 49220 w 1912364"/>
              <a:gd name="connsiteY13" fmla="*/ 1627741 h 220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2364" h="2208210">
                <a:moveTo>
                  <a:pt x="956182" y="2208210"/>
                </a:moveTo>
                <a:lnTo>
                  <a:pt x="0" y="1656158"/>
                </a:lnTo>
                <a:lnTo>
                  <a:pt x="0" y="552053"/>
                </a:lnTo>
                <a:lnTo>
                  <a:pt x="956182" y="0"/>
                </a:lnTo>
                <a:lnTo>
                  <a:pt x="1912365" y="552053"/>
                </a:lnTo>
                <a:lnTo>
                  <a:pt x="1912365" y="1656158"/>
                </a:lnTo>
                <a:lnTo>
                  <a:pt x="956182" y="2208210"/>
                </a:lnTo>
                <a:close/>
                <a:moveTo>
                  <a:pt x="49220" y="1627741"/>
                </a:moveTo>
                <a:lnTo>
                  <a:pt x="956182" y="2151378"/>
                </a:lnTo>
                <a:lnTo>
                  <a:pt x="1863145" y="1627741"/>
                </a:lnTo>
                <a:lnTo>
                  <a:pt x="1863145" y="580469"/>
                </a:lnTo>
                <a:lnTo>
                  <a:pt x="956182" y="56833"/>
                </a:lnTo>
                <a:lnTo>
                  <a:pt x="49220" y="580469"/>
                </a:lnTo>
                <a:lnTo>
                  <a:pt x="49220" y="1627741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9D2343-B545-59A9-3C6A-E2BAAF750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551" y="3075297"/>
            <a:ext cx="1315929" cy="1519506"/>
          </a:xfrm>
          <a:custGeom>
            <a:avLst/>
            <a:gdLst>
              <a:gd name="connsiteX0" fmla="*/ 956182 w 1912364"/>
              <a:gd name="connsiteY0" fmla="*/ 2208210 h 2208210"/>
              <a:gd name="connsiteX1" fmla="*/ 0 w 1912364"/>
              <a:gd name="connsiteY1" fmla="*/ 1656158 h 2208210"/>
              <a:gd name="connsiteX2" fmla="*/ 0 w 1912364"/>
              <a:gd name="connsiteY2" fmla="*/ 552053 h 2208210"/>
              <a:gd name="connsiteX3" fmla="*/ 956182 w 1912364"/>
              <a:gd name="connsiteY3" fmla="*/ 0 h 2208210"/>
              <a:gd name="connsiteX4" fmla="*/ 1912365 w 1912364"/>
              <a:gd name="connsiteY4" fmla="*/ 552053 h 2208210"/>
              <a:gd name="connsiteX5" fmla="*/ 1912365 w 1912364"/>
              <a:gd name="connsiteY5" fmla="*/ 1656158 h 2208210"/>
              <a:gd name="connsiteX6" fmla="*/ 956182 w 1912364"/>
              <a:gd name="connsiteY6" fmla="*/ 2208210 h 2208210"/>
              <a:gd name="connsiteX7" fmla="*/ 49220 w 1912364"/>
              <a:gd name="connsiteY7" fmla="*/ 1627741 h 2208210"/>
              <a:gd name="connsiteX8" fmla="*/ 956182 w 1912364"/>
              <a:gd name="connsiteY8" fmla="*/ 2151378 h 2208210"/>
              <a:gd name="connsiteX9" fmla="*/ 1863144 w 1912364"/>
              <a:gd name="connsiteY9" fmla="*/ 1627741 h 2208210"/>
              <a:gd name="connsiteX10" fmla="*/ 1863144 w 1912364"/>
              <a:gd name="connsiteY10" fmla="*/ 580469 h 2208210"/>
              <a:gd name="connsiteX11" fmla="*/ 956182 w 1912364"/>
              <a:gd name="connsiteY11" fmla="*/ 56833 h 2208210"/>
              <a:gd name="connsiteX12" fmla="*/ 49220 w 1912364"/>
              <a:gd name="connsiteY12" fmla="*/ 580469 h 2208210"/>
              <a:gd name="connsiteX13" fmla="*/ 49220 w 1912364"/>
              <a:gd name="connsiteY13" fmla="*/ 1627741 h 220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2364" h="2208210">
                <a:moveTo>
                  <a:pt x="956182" y="2208210"/>
                </a:moveTo>
                <a:lnTo>
                  <a:pt x="0" y="1656158"/>
                </a:lnTo>
                <a:lnTo>
                  <a:pt x="0" y="552053"/>
                </a:lnTo>
                <a:lnTo>
                  <a:pt x="956182" y="0"/>
                </a:lnTo>
                <a:lnTo>
                  <a:pt x="1912365" y="552053"/>
                </a:lnTo>
                <a:lnTo>
                  <a:pt x="1912365" y="1656158"/>
                </a:lnTo>
                <a:lnTo>
                  <a:pt x="956182" y="2208210"/>
                </a:lnTo>
                <a:close/>
                <a:moveTo>
                  <a:pt x="49220" y="1627741"/>
                </a:moveTo>
                <a:lnTo>
                  <a:pt x="956182" y="2151378"/>
                </a:lnTo>
                <a:lnTo>
                  <a:pt x="1863144" y="1627741"/>
                </a:lnTo>
                <a:lnTo>
                  <a:pt x="1863144" y="580469"/>
                </a:lnTo>
                <a:lnTo>
                  <a:pt x="956182" y="56833"/>
                </a:lnTo>
                <a:lnTo>
                  <a:pt x="49220" y="580469"/>
                </a:lnTo>
                <a:lnTo>
                  <a:pt x="49220" y="1627741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53F2B3-7DA5-E6CD-7E0F-D6125A248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4166" y="1616259"/>
            <a:ext cx="1315929" cy="1519528"/>
          </a:xfrm>
          <a:custGeom>
            <a:avLst/>
            <a:gdLst>
              <a:gd name="connsiteX0" fmla="*/ 956182 w 1912364"/>
              <a:gd name="connsiteY0" fmla="*/ 2208243 h 2208243"/>
              <a:gd name="connsiteX1" fmla="*/ 0 w 1912364"/>
              <a:gd name="connsiteY1" fmla="*/ 1656191 h 2208243"/>
              <a:gd name="connsiteX2" fmla="*/ 0 w 1912364"/>
              <a:gd name="connsiteY2" fmla="*/ 552085 h 2208243"/>
              <a:gd name="connsiteX3" fmla="*/ 956182 w 1912364"/>
              <a:gd name="connsiteY3" fmla="*/ 0 h 2208243"/>
              <a:gd name="connsiteX4" fmla="*/ 1912365 w 1912364"/>
              <a:gd name="connsiteY4" fmla="*/ 552053 h 2208243"/>
              <a:gd name="connsiteX5" fmla="*/ 1912365 w 1912364"/>
              <a:gd name="connsiteY5" fmla="*/ 1656158 h 2208243"/>
              <a:gd name="connsiteX6" fmla="*/ 956182 w 1912364"/>
              <a:gd name="connsiteY6" fmla="*/ 2208210 h 2208243"/>
              <a:gd name="connsiteX7" fmla="*/ 49220 w 1912364"/>
              <a:gd name="connsiteY7" fmla="*/ 1627774 h 2208243"/>
              <a:gd name="connsiteX8" fmla="*/ 956182 w 1912364"/>
              <a:gd name="connsiteY8" fmla="*/ 2151410 h 2208243"/>
              <a:gd name="connsiteX9" fmla="*/ 1863145 w 1912364"/>
              <a:gd name="connsiteY9" fmla="*/ 1627774 h 2208243"/>
              <a:gd name="connsiteX10" fmla="*/ 1863145 w 1912364"/>
              <a:gd name="connsiteY10" fmla="*/ 580502 h 2208243"/>
              <a:gd name="connsiteX11" fmla="*/ 956182 w 1912364"/>
              <a:gd name="connsiteY11" fmla="*/ 56866 h 2208243"/>
              <a:gd name="connsiteX12" fmla="*/ 49220 w 1912364"/>
              <a:gd name="connsiteY12" fmla="*/ 580502 h 2208243"/>
              <a:gd name="connsiteX13" fmla="*/ 49220 w 1912364"/>
              <a:gd name="connsiteY13" fmla="*/ 1627774 h 220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2364" h="2208243">
                <a:moveTo>
                  <a:pt x="956182" y="2208243"/>
                </a:moveTo>
                <a:lnTo>
                  <a:pt x="0" y="1656191"/>
                </a:lnTo>
                <a:lnTo>
                  <a:pt x="0" y="552085"/>
                </a:lnTo>
                <a:lnTo>
                  <a:pt x="956182" y="0"/>
                </a:lnTo>
                <a:lnTo>
                  <a:pt x="1912365" y="552053"/>
                </a:lnTo>
                <a:lnTo>
                  <a:pt x="1912365" y="1656158"/>
                </a:lnTo>
                <a:lnTo>
                  <a:pt x="956182" y="2208210"/>
                </a:lnTo>
                <a:close/>
                <a:moveTo>
                  <a:pt x="49220" y="1627774"/>
                </a:moveTo>
                <a:lnTo>
                  <a:pt x="956182" y="2151410"/>
                </a:lnTo>
                <a:lnTo>
                  <a:pt x="1863145" y="1627774"/>
                </a:lnTo>
                <a:lnTo>
                  <a:pt x="1863145" y="580502"/>
                </a:lnTo>
                <a:lnTo>
                  <a:pt x="956182" y="56866"/>
                </a:lnTo>
                <a:lnTo>
                  <a:pt x="49220" y="580502"/>
                </a:lnTo>
                <a:lnTo>
                  <a:pt x="49220" y="16277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CED230-E1F1-9C2D-5484-C2212BF72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71905" y="1616281"/>
            <a:ext cx="1315929" cy="1519506"/>
          </a:xfrm>
          <a:custGeom>
            <a:avLst/>
            <a:gdLst>
              <a:gd name="connsiteX0" fmla="*/ 956182 w 1912364"/>
              <a:gd name="connsiteY0" fmla="*/ 2208211 h 2208210"/>
              <a:gd name="connsiteX1" fmla="*/ 0 w 1912364"/>
              <a:gd name="connsiteY1" fmla="*/ 1656158 h 2208210"/>
              <a:gd name="connsiteX2" fmla="*/ 0 w 1912364"/>
              <a:gd name="connsiteY2" fmla="*/ 552053 h 2208210"/>
              <a:gd name="connsiteX3" fmla="*/ 956182 w 1912364"/>
              <a:gd name="connsiteY3" fmla="*/ 0 h 2208210"/>
              <a:gd name="connsiteX4" fmla="*/ 1912365 w 1912364"/>
              <a:gd name="connsiteY4" fmla="*/ 552053 h 2208210"/>
              <a:gd name="connsiteX5" fmla="*/ 1912365 w 1912364"/>
              <a:gd name="connsiteY5" fmla="*/ 1656158 h 2208210"/>
              <a:gd name="connsiteX6" fmla="*/ 956182 w 1912364"/>
              <a:gd name="connsiteY6" fmla="*/ 2208211 h 2208210"/>
              <a:gd name="connsiteX7" fmla="*/ 49220 w 1912364"/>
              <a:gd name="connsiteY7" fmla="*/ 1627741 h 2208210"/>
              <a:gd name="connsiteX8" fmla="*/ 956182 w 1912364"/>
              <a:gd name="connsiteY8" fmla="*/ 2151378 h 2208210"/>
              <a:gd name="connsiteX9" fmla="*/ 1863144 w 1912364"/>
              <a:gd name="connsiteY9" fmla="*/ 1627741 h 2208210"/>
              <a:gd name="connsiteX10" fmla="*/ 1863144 w 1912364"/>
              <a:gd name="connsiteY10" fmla="*/ 580469 h 2208210"/>
              <a:gd name="connsiteX11" fmla="*/ 956182 w 1912364"/>
              <a:gd name="connsiteY11" fmla="*/ 56833 h 2208210"/>
              <a:gd name="connsiteX12" fmla="*/ 49220 w 1912364"/>
              <a:gd name="connsiteY12" fmla="*/ 580469 h 2208210"/>
              <a:gd name="connsiteX13" fmla="*/ 49220 w 1912364"/>
              <a:gd name="connsiteY13" fmla="*/ 1627741 h 220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2364" h="2208210">
                <a:moveTo>
                  <a:pt x="956182" y="2208211"/>
                </a:moveTo>
                <a:lnTo>
                  <a:pt x="0" y="1656158"/>
                </a:lnTo>
                <a:lnTo>
                  <a:pt x="0" y="552053"/>
                </a:lnTo>
                <a:lnTo>
                  <a:pt x="956182" y="0"/>
                </a:lnTo>
                <a:lnTo>
                  <a:pt x="1912365" y="552053"/>
                </a:lnTo>
                <a:lnTo>
                  <a:pt x="1912365" y="1656158"/>
                </a:lnTo>
                <a:lnTo>
                  <a:pt x="956182" y="2208211"/>
                </a:lnTo>
                <a:close/>
                <a:moveTo>
                  <a:pt x="49220" y="1627741"/>
                </a:moveTo>
                <a:lnTo>
                  <a:pt x="956182" y="2151378"/>
                </a:lnTo>
                <a:lnTo>
                  <a:pt x="1863144" y="1627741"/>
                </a:lnTo>
                <a:lnTo>
                  <a:pt x="1863144" y="580469"/>
                </a:lnTo>
                <a:lnTo>
                  <a:pt x="956182" y="56833"/>
                </a:lnTo>
                <a:lnTo>
                  <a:pt x="49220" y="580469"/>
                </a:lnTo>
                <a:lnTo>
                  <a:pt x="49220" y="1627741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D3ED0E-D5E6-B270-0D9F-9F1051FCD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4166" y="4535035"/>
            <a:ext cx="1315929" cy="1519506"/>
          </a:xfrm>
          <a:custGeom>
            <a:avLst/>
            <a:gdLst>
              <a:gd name="connsiteX0" fmla="*/ 956182 w 1912364"/>
              <a:gd name="connsiteY0" fmla="*/ 2208210 h 2208210"/>
              <a:gd name="connsiteX1" fmla="*/ 0 w 1912364"/>
              <a:gd name="connsiteY1" fmla="*/ 1656158 h 2208210"/>
              <a:gd name="connsiteX2" fmla="*/ 0 w 1912364"/>
              <a:gd name="connsiteY2" fmla="*/ 552053 h 2208210"/>
              <a:gd name="connsiteX3" fmla="*/ 956182 w 1912364"/>
              <a:gd name="connsiteY3" fmla="*/ 0 h 2208210"/>
              <a:gd name="connsiteX4" fmla="*/ 1912365 w 1912364"/>
              <a:gd name="connsiteY4" fmla="*/ 552053 h 2208210"/>
              <a:gd name="connsiteX5" fmla="*/ 1912365 w 1912364"/>
              <a:gd name="connsiteY5" fmla="*/ 1656158 h 2208210"/>
              <a:gd name="connsiteX6" fmla="*/ 956182 w 1912364"/>
              <a:gd name="connsiteY6" fmla="*/ 2208210 h 2208210"/>
              <a:gd name="connsiteX7" fmla="*/ 49220 w 1912364"/>
              <a:gd name="connsiteY7" fmla="*/ 1627741 h 2208210"/>
              <a:gd name="connsiteX8" fmla="*/ 956182 w 1912364"/>
              <a:gd name="connsiteY8" fmla="*/ 2151378 h 2208210"/>
              <a:gd name="connsiteX9" fmla="*/ 1863145 w 1912364"/>
              <a:gd name="connsiteY9" fmla="*/ 1627741 h 2208210"/>
              <a:gd name="connsiteX10" fmla="*/ 1863145 w 1912364"/>
              <a:gd name="connsiteY10" fmla="*/ 580469 h 2208210"/>
              <a:gd name="connsiteX11" fmla="*/ 956182 w 1912364"/>
              <a:gd name="connsiteY11" fmla="*/ 56833 h 2208210"/>
              <a:gd name="connsiteX12" fmla="*/ 49220 w 1912364"/>
              <a:gd name="connsiteY12" fmla="*/ 580469 h 2208210"/>
              <a:gd name="connsiteX13" fmla="*/ 49220 w 1912364"/>
              <a:gd name="connsiteY13" fmla="*/ 1627741 h 220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2364" h="2208210">
                <a:moveTo>
                  <a:pt x="956182" y="2208210"/>
                </a:moveTo>
                <a:lnTo>
                  <a:pt x="0" y="1656158"/>
                </a:lnTo>
                <a:lnTo>
                  <a:pt x="0" y="552053"/>
                </a:lnTo>
                <a:lnTo>
                  <a:pt x="956182" y="0"/>
                </a:lnTo>
                <a:lnTo>
                  <a:pt x="1912365" y="552053"/>
                </a:lnTo>
                <a:lnTo>
                  <a:pt x="1912365" y="1656158"/>
                </a:lnTo>
                <a:lnTo>
                  <a:pt x="956182" y="2208210"/>
                </a:lnTo>
                <a:close/>
                <a:moveTo>
                  <a:pt x="49220" y="1627741"/>
                </a:moveTo>
                <a:lnTo>
                  <a:pt x="956182" y="2151378"/>
                </a:lnTo>
                <a:lnTo>
                  <a:pt x="1863145" y="1627741"/>
                </a:lnTo>
                <a:lnTo>
                  <a:pt x="1863145" y="580469"/>
                </a:lnTo>
                <a:lnTo>
                  <a:pt x="956182" y="56833"/>
                </a:lnTo>
                <a:lnTo>
                  <a:pt x="49220" y="580469"/>
                </a:lnTo>
                <a:lnTo>
                  <a:pt x="49220" y="1627741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C5711E-6A87-C77C-D2F9-046E4DB8E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71905" y="4535035"/>
            <a:ext cx="1315929" cy="1519506"/>
          </a:xfrm>
          <a:custGeom>
            <a:avLst/>
            <a:gdLst>
              <a:gd name="connsiteX0" fmla="*/ 956182 w 1912364"/>
              <a:gd name="connsiteY0" fmla="*/ 2208210 h 2208210"/>
              <a:gd name="connsiteX1" fmla="*/ 0 w 1912364"/>
              <a:gd name="connsiteY1" fmla="*/ 1656158 h 2208210"/>
              <a:gd name="connsiteX2" fmla="*/ 0 w 1912364"/>
              <a:gd name="connsiteY2" fmla="*/ 552053 h 2208210"/>
              <a:gd name="connsiteX3" fmla="*/ 956182 w 1912364"/>
              <a:gd name="connsiteY3" fmla="*/ 0 h 2208210"/>
              <a:gd name="connsiteX4" fmla="*/ 1912365 w 1912364"/>
              <a:gd name="connsiteY4" fmla="*/ 552053 h 2208210"/>
              <a:gd name="connsiteX5" fmla="*/ 1912365 w 1912364"/>
              <a:gd name="connsiteY5" fmla="*/ 1656158 h 2208210"/>
              <a:gd name="connsiteX6" fmla="*/ 956182 w 1912364"/>
              <a:gd name="connsiteY6" fmla="*/ 2208210 h 2208210"/>
              <a:gd name="connsiteX7" fmla="*/ 49220 w 1912364"/>
              <a:gd name="connsiteY7" fmla="*/ 1627741 h 2208210"/>
              <a:gd name="connsiteX8" fmla="*/ 956182 w 1912364"/>
              <a:gd name="connsiteY8" fmla="*/ 2151378 h 2208210"/>
              <a:gd name="connsiteX9" fmla="*/ 1863144 w 1912364"/>
              <a:gd name="connsiteY9" fmla="*/ 1627741 h 2208210"/>
              <a:gd name="connsiteX10" fmla="*/ 1863144 w 1912364"/>
              <a:gd name="connsiteY10" fmla="*/ 580469 h 2208210"/>
              <a:gd name="connsiteX11" fmla="*/ 956182 w 1912364"/>
              <a:gd name="connsiteY11" fmla="*/ 56833 h 2208210"/>
              <a:gd name="connsiteX12" fmla="*/ 49220 w 1912364"/>
              <a:gd name="connsiteY12" fmla="*/ 580469 h 2208210"/>
              <a:gd name="connsiteX13" fmla="*/ 49220 w 1912364"/>
              <a:gd name="connsiteY13" fmla="*/ 1627741 h 220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2364" h="2208210">
                <a:moveTo>
                  <a:pt x="956182" y="2208210"/>
                </a:moveTo>
                <a:lnTo>
                  <a:pt x="0" y="1656158"/>
                </a:lnTo>
                <a:lnTo>
                  <a:pt x="0" y="552053"/>
                </a:lnTo>
                <a:lnTo>
                  <a:pt x="956182" y="0"/>
                </a:lnTo>
                <a:lnTo>
                  <a:pt x="1912365" y="552053"/>
                </a:lnTo>
                <a:lnTo>
                  <a:pt x="1912365" y="1656158"/>
                </a:lnTo>
                <a:lnTo>
                  <a:pt x="956182" y="2208210"/>
                </a:lnTo>
                <a:close/>
                <a:moveTo>
                  <a:pt x="49220" y="1627741"/>
                </a:moveTo>
                <a:lnTo>
                  <a:pt x="956182" y="2151378"/>
                </a:lnTo>
                <a:lnTo>
                  <a:pt x="1863144" y="1627741"/>
                </a:lnTo>
                <a:lnTo>
                  <a:pt x="1863144" y="580469"/>
                </a:lnTo>
                <a:lnTo>
                  <a:pt x="956182" y="56833"/>
                </a:lnTo>
                <a:lnTo>
                  <a:pt x="49220" y="580469"/>
                </a:lnTo>
                <a:lnTo>
                  <a:pt x="49220" y="1627741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038343-FF6F-93CD-9034-66690F41AD91}"/>
              </a:ext>
            </a:extLst>
          </p:cNvPr>
          <p:cNvSpPr txBox="1"/>
          <p:nvPr/>
        </p:nvSpPr>
        <p:spPr>
          <a:xfrm>
            <a:off x="7836514" y="2052858"/>
            <a:ext cx="289816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End to end security across the application lifecycle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995ACB-E3CE-DC07-93A6-0649533EA408}"/>
              </a:ext>
            </a:extLst>
          </p:cNvPr>
          <p:cNvSpPr txBox="1"/>
          <p:nvPr/>
        </p:nvSpPr>
        <p:spPr>
          <a:xfrm>
            <a:off x="8616159" y="3373374"/>
            <a:ext cx="3128165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Earlier access to AI innovation and broadest selection of AI models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04E3FB-9F2B-BB47-8BEA-EFAE29E7D1C3}"/>
              </a:ext>
            </a:extLst>
          </p:cNvPr>
          <p:cNvSpPr txBox="1"/>
          <p:nvPr/>
        </p:nvSpPr>
        <p:spPr>
          <a:xfrm>
            <a:off x="7836514" y="4988889"/>
            <a:ext cx="304977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Segoe Sans Text"/>
              </a:rPr>
              <a:t>Any developer,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any app, any architecture and language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93E46E-D664-B276-7D99-39944403216E}"/>
              </a:ext>
            </a:extLst>
          </p:cNvPr>
          <p:cNvSpPr txBox="1"/>
          <p:nvPr/>
        </p:nvSpPr>
        <p:spPr>
          <a:xfrm>
            <a:off x="904874" y="2052858"/>
            <a:ext cx="345061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Segoe Sans Text"/>
              </a:rPr>
              <a:t>Intelligent app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use cases based on customer engagements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BF19F-EB98-DE91-6204-A7E62846DD41}"/>
              </a:ext>
            </a:extLst>
          </p:cNvPr>
          <p:cNvSpPr txBox="1"/>
          <p:nvPr/>
        </p:nvSpPr>
        <p:spPr>
          <a:xfrm>
            <a:off x="904875" y="3511872"/>
            <a:ext cx="2670965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Extensibility and open ecosystem with partners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91E508-E634-0A90-955C-6E45F723C602}"/>
              </a:ext>
            </a:extLst>
          </p:cNvPr>
          <p:cNvSpPr txBox="1"/>
          <p:nvPr/>
        </p:nvSpPr>
        <p:spPr>
          <a:xfrm>
            <a:off x="904875" y="4988889"/>
            <a:ext cx="345061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Segoe Sans Text"/>
              </a:rPr>
              <a:t>Unmatched performance and resilience for databases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4" name="Graphic 42">
            <a:extLst>
              <a:ext uri="{FF2B5EF4-FFF2-40B4-BE49-F238E27FC236}">
                <a16:creationId xmlns:a16="http://schemas.microsoft.com/office/drawing/2014/main" id="{2DBC1635-E59B-129B-79C8-1A999589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1529" y="3558691"/>
            <a:ext cx="455972" cy="552696"/>
          </a:xfrm>
          <a:custGeom>
            <a:avLst/>
            <a:gdLst>
              <a:gd name="connsiteX0" fmla="*/ 0 w 157162"/>
              <a:gd name="connsiteY0" fmla="*/ 23813 h 190500"/>
              <a:gd name="connsiteX1" fmla="*/ 23813 w 157162"/>
              <a:gd name="connsiteY1" fmla="*/ 0 h 190500"/>
              <a:gd name="connsiteX2" fmla="*/ 133350 w 157162"/>
              <a:gd name="connsiteY2" fmla="*/ 0 h 190500"/>
              <a:gd name="connsiteX3" fmla="*/ 157163 w 157162"/>
              <a:gd name="connsiteY3" fmla="*/ 23813 h 190500"/>
              <a:gd name="connsiteX4" fmla="*/ 157163 w 157162"/>
              <a:gd name="connsiteY4" fmla="*/ 159544 h 190500"/>
              <a:gd name="connsiteX5" fmla="*/ 150019 w 157162"/>
              <a:gd name="connsiteY5" fmla="*/ 166688 h 190500"/>
              <a:gd name="connsiteX6" fmla="*/ 14288 w 157162"/>
              <a:gd name="connsiteY6" fmla="*/ 166688 h 190500"/>
              <a:gd name="connsiteX7" fmla="*/ 23813 w 157162"/>
              <a:gd name="connsiteY7" fmla="*/ 176213 h 190500"/>
              <a:gd name="connsiteX8" fmla="*/ 150019 w 157162"/>
              <a:gd name="connsiteY8" fmla="*/ 176213 h 190500"/>
              <a:gd name="connsiteX9" fmla="*/ 157163 w 157162"/>
              <a:gd name="connsiteY9" fmla="*/ 183356 h 190500"/>
              <a:gd name="connsiteX10" fmla="*/ 150019 w 157162"/>
              <a:gd name="connsiteY10" fmla="*/ 190500 h 190500"/>
              <a:gd name="connsiteX11" fmla="*/ 23813 w 157162"/>
              <a:gd name="connsiteY11" fmla="*/ 190500 h 190500"/>
              <a:gd name="connsiteX12" fmla="*/ 0 w 157162"/>
              <a:gd name="connsiteY12" fmla="*/ 166688 h 190500"/>
              <a:gd name="connsiteX13" fmla="*/ 0 w 157162"/>
              <a:gd name="connsiteY13" fmla="*/ 23813 h 190500"/>
              <a:gd name="connsiteX14" fmla="*/ 62398 w 157162"/>
              <a:gd name="connsiteY14" fmla="*/ 41605 h 190500"/>
              <a:gd name="connsiteX15" fmla="*/ 34776 w 157162"/>
              <a:gd name="connsiteY15" fmla="*/ 78581 h 190500"/>
              <a:gd name="connsiteX16" fmla="*/ 54845 w 157162"/>
              <a:gd name="connsiteY16" fmla="*/ 78581 h 190500"/>
              <a:gd name="connsiteX17" fmla="*/ 60055 w 157162"/>
              <a:gd name="connsiteY17" fmla="*/ 47311 h 190500"/>
              <a:gd name="connsiteX18" fmla="*/ 62398 w 157162"/>
              <a:gd name="connsiteY18" fmla="*/ 41596 h 190500"/>
              <a:gd name="connsiteX19" fmla="*/ 94212 w 157162"/>
              <a:gd name="connsiteY19" fmla="*/ 40500 h 190500"/>
              <a:gd name="connsiteX20" fmla="*/ 97107 w 157162"/>
              <a:gd name="connsiteY20" fmla="*/ 47311 h 190500"/>
              <a:gd name="connsiteX21" fmla="*/ 102318 w 157162"/>
              <a:gd name="connsiteY21" fmla="*/ 78581 h 190500"/>
              <a:gd name="connsiteX22" fmla="*/ 124768 w 157162"/>
              <a:gd name="connsiteY22" fmla="*/ 78581 h 190500"/>
              <a:gd name="connsiteX23" fmla="*/ 94212 w 157162"/>
              <a:gd name="connsiteY23" fmla="*/ 40500 h 190500"/>
              <a:gd name="connsiteX24" fmla="*/ 88021 w 157162"/>
              <a:gd name="connsiteY24" fmla="*/ 78581 h 190500"/>
              <a:gd name="connsiteX25" fmla="*/ 83630 w 157162"/>
              <a:gd name="connsiteY25" fmla="*/ 52026 h 190500"/>
              <a:gd name="connsiteX26" fmla="*/ 79562 w 157162"/>
              <a:gd name="connsiteY26" fmla="*/ 44025 h 190500"/>
              <a:gd name="connsiteX27" fmla="*/ 78581 w 157162"/>
              <a:gd name="connsiteY27" fmla="*/ 43015 h 190500"/>
              <a:gd name="connsiteX28" fmla="*/ 77600 w 157162"/>
              <a:gd name="connsiteY28" fmla="*/ 44015 h 190500"/>
              <a:gd name="connsiteX29" fmla="*/ 73533 w 157162"/>
              <a:gd name="connsiteY29" fmla="*/ 52026 h 190500"/>
              <a:gd name="connsiteX30" fmla="*/ 69152 w 157162"/>
              <a:gd name="connsiteY30" fmla="*/ 78581 h 190500"/>
              <a:gd name="connsiteX31" fmla="*/ 88011 w 157162"/>
              <a:gd name="connsiteY31" fmla="*/ 78581 h 190500"/>
              <a:gd name="connsiteX32" fmla="*/ 69409 w 157162"/>
              <a:gd name="connsiteY32" fmla="*/ 92869 h 190500"/>
              <a:gd name="connsiteX33" fmla="*/ 73533 w 157162"/>
              <a:gd name="connsiteY33" fmla="*/ 114662 h 190500"/>
              <a:gd name="connsiteX34" fmla="*/ 77600 w 157162"/>
              <a:gd name="connsiteY34" fmla="*/ 122663 h 190500"/>
              <a:gd name="connsiteX35" fmla="*/ 78581 w 157162"/>
              <a:gd name="connsiteY35" fmla="*/ 123673 h 190500"/>
              <a:gd name="connsiteX36" fmla="*/ 79562 w 157162"/>
              <a:gd name="connsiteY36" fmla="*/ 122672 h 190500"/>
              <a:gd name="connsiteX37" fmla="*/ 83630 w 157162"/>
              <a:gd name="connsiteY37" fmla="*/ 114662 h 190500"/>
              <a:gd name="connsiteX38" fmla="*/ 87754 w 157162"/>
              <a:gd name="connsiteY38" fmla="*/ 92869 h 190500"/>
              <a:gd name="connsiteX39" fmla="*/ 69409 w 157162"/>
              <a:gd name="connsiteY39" fmla="*/ 92869 h 190500"/>
              <a:gd name="connsiteX40" fmla="*/ 55083 w 157162"/>
              <a:gd name="connsiteY40" fmla="*/ 92869 h 190500"/>
              <a:gd name="connsiteX41" fmla="*/ 35528 w 157162"/>
              <a:gd name="connsiteY41" fmla="*/ 92869 h 190500"/>
              <a:gd name="connsiteX42" fmla="*/ 62465 w 157162"/>
              <a:gd name="connsiteY42" fmla="*/ 125206 h 190500"/>
              <a:gd name="connsiteX43" fmla="*/ 60065 w 157162"/>
              <a:gd name="connsiteY43" fmla="*/ 119377 h 190500"/>
              <a:gd name="connsiteX44" fmla="*/ 55093 w 157162"/>
              <a:gd name="connsiteY44" fmla="*/ 92869 h 190500"/>
              <a:gd name="connsiteX45" fmla="*/ 94145 w 157162"/>
              <a:gd name="connsiteY45" fmla="*/ 126302 h 190500"/>
              <a:gd name="connsiteX46" fmla="*/ 124025 w 157162"/>
              <a:gd name="connsiteY46" fmla="*/ 92869 h 190500"/>
              <a:gd name="connsiteX47" fmla="*/ 102079 w 157162"/>
              <a:gd name="connsiteY47" fmla="*/ 92869 h 190500"/>
              <a:gd name="connsiteX48" fmla="*/ 97107 w 157162"/>
              <a:gd name="connsiteY48" fmla="*/ 119377 h 190500"/>
              <a:gd name="connsiteX49" fmla="*/ 94155 w 157162"/>
              <a:gd name="connsiteY49" fmla="*/ 126302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57162" h="190500">
                <a:moveTo>
                  <a:pt x="0" y="23813"/>
                </a:moveTo>
                <a:cubicBezTo>
                  <a:pt x="0" y="10661"/>
                  <a:pt x="10661" y="0"/>
                  <a:pt x="23813" y="0"/>
                </a:cubicBezTo>
                <a:lnTo>
                  <a:pt x="133350" y="0"/>
                </a:lnTo>
                <a:cubicBezTo>
                  <a:pt x="146501" y="0"/>
                  <a:pt x="157163" y="10661"/>
                  <a:pt x="157163" y="23813"/>
                </a:cubicBezTo>
                <a:lnTo>
                  <a:pt x="157163" y="159544"/>
                </a:lnTo>
                <a:cubicBezTo>
                  <a:pt x="157163" y="163489"/>
                  <a:pt x="153964" y="166688"/>
                  <a:pt x="150019" y="166688"/>
                </a:cubicBezTo>
                <a:lnTo>
                  <a:pt x="14288" y="166688"/>
                </a:lnTo>
                <a:cubicBezTo>
                  <a:pt x="14288" y="171948"/>
                  <a:pt x="18552" y="176213"/>
                  <a:pt x="23813" y="176213"/>
                </a:cubicBezTo>
                <a:lnTo>
                  <a:pt x="150019" y="176213"/>
                </a:lnTo>
                <a:cubicBezTo>
                  <a:pt x="153964" y="176213"/>
                  <a:pt x="157163" y="179411"/>
                  <a:pt x="157163" y="183356"/>
                </a:cubicBezTo>
                <a:cubicBezTo>
                  <a:pt x="157163" y="187302"/>
                  <a:pt x="153964" y="190500"/>
                  <a:pt x="150019" y="190500"/>
                </a:cubicBezTo>
                <a:lnTo>
                  <a:pt x="23813" y="190500"/>
                </a:lnTo>
                <a:cubicBezTo>
                  <a:pt x="10661" y="190500"/>
                  <a:pt x="0" y="179839"/>
                  <a:pt x="0" y="166688"/>
                </a:cubicBezTo>
                <a:lnTo>
                  <a:pt x="0" y="23813"/>
                </a:lnTo>
                <a:close/>
                <a:moveTo>
                  <a:pt x="62398" y="41605"/>
                </a:moveTo>
                <a:cubicBezTo>
                  <a:pt x="47129" y="47961"/>
                  <a:pt x="36540" y="62136"/>
                  <a:pt x="34776" y="78581"/>
                </a:cubicBezTo>
                <a:lnTo>
                  <a:pt x="54845" y="78581"/>
                </a:lnTo>
                <a:cubicBezTo>
                  <a:pt x="55235" y="66675"/>
                  <a:pt x="57093" y="55750"/>
                  <a:pt x="60055" y="47311"/>
                </a:cubicBezTo>
                <a:cubicBezTo>
                  <a:pt x="60750" y="45320"/>
                  <a:pt x="61532" y="43405"/>
                  <a:pt x="62398" y="41596"/>
                </a:cubicBezTo>
                <a:close/>
                <a:moveTo>
                  <a:pt x="94212" y="40500"/>
                </a:moveTo>
                <a:cubicBezTo>
                  <a:pt x="95307" y="42615"/>
                  <a:pt x="96269" y="44910"/>
                  <a:pt x="97107" y="47311"/>
                </a:cubicBezTo>
                <a:cubicBezTo>
                  <a:pt x="100060" y="55750"/>
                  <a:pt x="101918" y="66675"/>
                  <a:pt x="102318" y="78581"/>
                </a:cubicBezTo>
                <a:lnTo>
                  <a:pt x="124768" y="78581"/>
                </a:lnTo>
                <a:cubicBezTo>
                  <a:pt x="122884" y="61013"/>
                  <a:pt x="110954" y="46145"/>
                  <a:pt x="94212" y="40500"/>
                </a:cubicBezTo>
                <a:close/>
                <a:moveTo>
                  <a:pt x="88021" y="78581"/>
                </a:moveTo>
                <a:cubicBezTo>
                  <a:pt x="87640" y="67989"/>
                  <a:pt x="85963" y="58722"/>
                  <a:pt x="83630" y="52026"/>
                </a:cubicBezTo>
                <a:cubicBezTo>
                  <a:pt x="82267" y="48158"/>
                  <a:pt x="80820" y="45530"/>
                  <a:pt x="79562" y="44025"/>
                </a:cubicBezTo>
                <a:cubicBezTo>
                  <a:pt x="79273" y="43653"/>
                  <a:pt x="78944" y="43315"/>
                  <a:pt x="78581" y="43015"/>
                </a:cubicBezTo>
                <a:cubicBezTo>
                  <a:pt x="78219" y="43312"/>
                  <a:pt x="77890" y="43647"/>
                  <a:pt x="77600" y="44015"/>
                </a:cubicBezTo>
                <a:cubicBezTo>
                  <a:pt x="76343" y="45539"/>
                  <a:pt x="74895" y="48158"/>
                  <a:pt x="73533" y="52026"/>
                </a:cubicBezTo>
                <a:cubicBezTo>
                  <a:pt x="71199" y="58722"/>
                  <a:pt x="69533" y="67989"/>
                  <a:pt x="69152" y="78581"/>
                </a:cubicBezTo>
                <a:lnTo>
                  <a:pt x="88011" y="78581"/>
                </a:lnTo>
                <a:close/>
                <a:moveTo>
                  <a:pt x="69409" y="92869"/>
                </a:moveTo>
                <a:cubicBezTo>
                  <a:pt x="70056" y="101470"/>
                  <a:pt x="71552" y="108995"/>
                  <a:pt x="73533" y="114662"/>
                </a:cubicBezTo>
                <a:cubicBezTo>
                  <a:pt x="74895" y="118529"/>
                  <a:pt x="76343" y="121158"/>
                  <a:pt x="77600" y="122663"/>
                </a:cubicBezTo>
                <a:cubicBezTo>
                  <a:pt x="78029" y="123196"/>
                  <a:pt x="78362" y="123501"/>
                  <a:pt x="78581" y="123673"/>
                </a:cubicBezTo>
                <a:cubicBezTo>
                  <a:pt x="78944" y="123376"/>
                  <a:pt x="79273" y="123040"/>
                  <a:pt x="79562" y="122672"/>
                </a:cubicBezTo>
                <a:cubicBezTo>
                  <a:pt x="80820" y="121148"/>
                  <a:pt x="82267" y="118529"/>
                  <a:pt x="83630" y="114662"/>
                </a:cubicBezTo>
                <a:cubicBezTo>
                  <a:pt x="85611" y="108995"/>
                  <a:pt x="87106" y="101470"/>
                  <a:pt x="87754" y="92869"/>
                </a:cubicBezTo>
                <a:lnTo>
                  <a:pt x="69409" y="92869"/>
                </a:lnTo>
                <a:close/>
                <a:moveTo>
                  <a:pt x="55083" y="92869"/>
                </a:moveTo>
                <a:lnTo>
                  <a:pt x="35528" y="92869"/>
                </a:lnTo>
                <a:cubicBezTo>
                  <a:pt x="38656" y="107416"/>
                  <a:pt x="48723" y="119501"/>
                  <a:pt x="62465" y="125206"/>
                </a:cubicBezTo>
                <a:cubicBezTo>
                  <a:pt x="61552" y="123312"/>
                  <a:pt x="60750" y="121365"/>
                  <a:pt x="60065" y="119377"/>
                </a:cubicBezTo>
                <a:cubicBezTo>
                  <a:pt x="57502" y="112071"/>
                  <a:pt x="55778" y="102918"/>
                  <a:pt x="55093" y="92869"/>
                </a:cubicBezTo>
                <a:close/>
                <a:moveTo>
                  <a:pt x="94145" y="126302"/>
                </a:moveTo>
                <a:cubicBezTo>
                  <a:pt x="109307" y="121210"/>
                  <a:pt x="120662" y="108505"/>
                  <a:pt x="124025" y="92869"/>
                </a:cubicBezTo>
                <a:lnTo>
                  <a:pt x="102079" y="92869"/>
                </a:lnTo>
                <a:cubicBezTo>
                  <a:pt x="101403" y="102918"/>
                  <a:pt x="99670" y="112071"/>
                  <a:pt x="97107" y="119377"/>
                </a:cubicBezTo>
                <a:cubicBezTo>
                  <a:pt x="96250" y="121825"/>
                  <a:pt x="95269" y="124158"/>
                  <a:pt x="94155" y="1263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50" name="Graphic 48">
            <a:extLst>
              <a:ext uri="{FF2B5EF4-FFF2-40B4-BE49-F238E27FC236}">
                <a16:creationId xmlns:a16="http://schemas.microsoft.com/office/drawing/2014/main" id="{A0D0BBF7-534D-60DA-99D1-9B63EAA37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87060" y="2155968"/>
            <a:ext cx="550140" cy="440112"/>
          </a:xfrm>
          <a:custGeom>
            <a:avLst/>
            <a:gdLst>
              <a:gd name="connsiteX0" fmla="*/ 0 w 190500"/>
              <a:gd name="connsiteY0" fmla="*/ 26194 h 152400"/>
              <a:gd name="connsiteX1" fmla="*/ 26194 w 190500"/>
              <a:gd name="connsiteY1" fmla="*/ 0 h 152400"/>
              <a:gd name="connsiteX2" fmla="*/ 164306 w 190500"/>
              <a:gd name="connsiteY2" fmla="*/ 0 h 152400"/>
              <a:gd name="connsiteX3" fmla="*/ 190500 w 190500"/>
              <a:gd name="connsiteY3" fmla="*/ 26194 h 152400"/>
              <a:gd name="connsiteX4" fmla="*/ 190500 w 190500"/>
              <a:gd name="connsiteY4" fmla="*/ 126206 h 152400"/>
              <a:gd name="connsiteX5" fmla="*/ 164306 w 190500"/>
              <a:gd name="connsiteY5" fmla="*/ 152400 h 152400"/>
              <a:gd name="connsiteX6" fmla="*/ 26194 w 190500"/>
              <a:gd name="connsiteY6" fmla="*/ 152400 h 152400"/>
              <a:gd name="connsiteX7" fmla="*/ 0 w 190500"/>
              <a:gd name="connsiteY7" fmla="*/ 126206 h 152400"/>
              <a:gd name="connsiteX8" fmla="*/ 0 w 190500"/>
              <a:gd name="connsiteY8" fmla="*/ 26194 h 152400"/>
              <a:gd name="connsiteX9" fmla="*/ 95250 w 190500"/>
              <a:gd name="connsiteY9" fmla="*/ 28575 h 152400"/>
              <a:gd name="connsiteX10" fmla="*/ 76200 w 190500"/>
              <a:gd name="connsiteY10" fmla="*/ 47625 h 152400"/>
              <a:gd name="connsiteX11" fmla="*/ 76200 w 190500"/>
              <a:gd name="connsiteY11" fmla="*/ 104775 h 152400"/>
              <a:gd name="connsiteX12" fmla="*/ 95250 w 190500"/>
              <a:gd name="connsiteY12" fmla="*/ 123825 h 152400"/>
              <a:gd name="connsiteX13" fmla="*/ 114300 w 190500"/>
              <a:gd name="connsiteY13" fmla="*/ 104775 h 152400"/>
              <a:gd name="connsiteX14" fmla="*/ 114300 w 190500"/>
              <a:gd name="connsiteY14" fmla="*/ 47625 h 152400"/>
              <a:gd name="connsiteX15" fmla="*/ 95250 w 190500"/>
              <a:gd name="connsiteY15" fmla="*/ 28575 h 152400"/>
              <a:gd name="connsiteX16" fmla="*/ 47625 w 190500"/>
              <a:gd name="connsiteY16" fmla="*/ 76200 h 152400"/>
              <a:gd name="connsiteX17" fmla="*/ 28575 w 190500"/>
              <a:gd name="connsiteY17" fmla="*/ 95250 h 152400"/>
              <a:gd name="connsiteX18" fmla="*/ 28575 w 190500"/>
              <a:gd name="connsiteY18" fmla="*/ 104775 h 152400"/>
              <a:gd name="connsiteX19" fmla="*/ 47625 w 190500"/>
              <a:gd name="connsiteY19" fmla="*/ 123825 h 152400"/>
              <a:gd name="connsiteX20" fmla="*/ 66675 w 190500"/>
              <a:gd name="connsiteY20" fmla="*/ 104775 h 152400"/>
              <a:gd name="connsiteX21" fmla="*/ 66675 w 190500"/>
              <a:gd name="connsiteY21" fmla="*/ 95250 h 152400"/>
              <a:gd name="connsiteX22" fmla="*/ 47625 w 190500"/>
              <a:gd name="connsiteY22" fmla="*/ 76200 h 152400"/>
              <a:gd name="connsiteX23" fmla="*/ 123825 w 190500"/>
              <a:gd name="connsiteY23" fmla="*/ 76200 h 152400"/>
              <a:gd name="connsiteX24" fmla="*/ 123825 w 190500"/>
              <a:gd name="connsiteY24" fmla="*/ 104775 h 152400"/>
              <a:gd name="connsiteX25" fmla="*/ 142875 w 190500"/>
              <a:gd name="connsiteY25" fmla="*/ 123825 h 152400"/>
              <a:gd name="connsiteX26" fmla="*/ 161925 w 190500"/>
              <a:gd name="connsiteY26" fmla="*/ 104775 h 152400"/>
              <a:gd name="connsiteX27" fmla="*/ 161925 w 190500"/>
              <a:gd name="connsiteY27" fmla="*/ 76200 h 152400"/>
              <a:gd name="connsiteX28" fmla="*/ 142875 w 190500"/>
              <a:gd name="connsiteY28" fmla="*/ 57150 h 152400"/>
              <a:gd name="connsiteX29" fmla="*/ 123825 w 190500"/>
              <a:gd name="connsiteY29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0500" h="152400">
                <a:moveTo>
                  <a:pt x="0" y="26194"/>
                </a:moveTo>
                <a:cubicBezTo>
                  <a:pt x="0" y="11727"/>
                  <a:pt x="11727" y="0"/>
                  <a:pt x="26194" y="0"/>
                </a:cubicBezTo>
                <a:lnTo>
                  <a:pt x="164306" y="0"/>
                </a:lnTo>
                <a:cubicBezTo>
                  <a:pt x="178773" y="0"/>
                  <a:pt x="190500" y="11727"/>
                  <a:pt x="190500" y="26194"/>
                </a:cubicBezTo>
                <a:lnTo>
                  <a:pt x="190500" y="126206"/>
                </a:lnTo>
                <a:cubicBezTo>
                  <a:pt x="190500" y="140673"/>
                  <a:pt x="178773" y="152400"/>
                  <a:pt x="164306" y="152400"/>
                </a:cubicBezTo>
                <a:lnTo>
                  <a:pt x="26194" y="152400"/>
                </a:lnTo>
                <a:cubicBezTo>
                  <a:pt x="11727" y="152400"/>
                  <a:pt x="0" y="140673"/>
                  <a:pt x="0" y="126206"/>
                </a:cubicBezTo>
                <a:lnTo>
                  <a:pt x="0" y="26194"/>
                </a:lnTo>
                <a:close/>
                <a:moveTo>
                  <a:pt x="95250" y="28575"/>
                </a:moveTo>
                <a:cubicBezTo>
                  <a:pt x="84729" y="28575"/>
                  <a:pt x="76200" y="37104"/>
                  <a:pt x="76200" y="47625"/>
                </a:cubicBezTo>
                <a:lnTo>
                  <a:pt x="76200" y="104775"/>
                </a:lnTo>
                <a:cubicBezTo>
                  <a:pt x="76200" y="115296"/>
                  <a:pt x="84729" y="123825"/>
                  <a:pt x="95250" y="123825"/>
                </a:cubicBezTo>
                <a:cubicBezTo>
                  <a:pt x="105771" y="123825"/>
                  <a:pt x="114300" y="115296"/>
                  <a:pt x="114300" y="104775"/>
                </a:cubicBezTo>
                <a:lnTo>
                  <a:pt x="114300" y="47625"/>
                </a:lnTo>
                <a:cubicBezTo>
                  <a:pt x="114300" y="37104"/>
                  <a:pt x="105771" y="28575"/>
                  <a:pt x="95250" y="28575"/>
                </a:cubicBezTo>
                <a:close/>
                <a:moveTo>
                  <a:pt x="47625" y="76200"/>
                </a:moveTo>
                <a:cubicBezTo>
                  <a:pt x="37104" y="76200"/>
                  <a:pt x="28575" y="84729"/>
                  <a:pt x="28575" y="95250"/>
                </a:cubicBezTo>
                <a:lnTo>
                  <a:pt x="28575" y="104775"/>
                </a:lnTo>
                <a:cubicBezTo>
                  <a:pt x="28575" y="115296"/>
                  <a:pt x="37104" y="123825"/>
                  <a:pt x="47625" y="123825"/>
                </a:cubicBezTo>
                <a:cubicBezTo>
                  <a:pt x="58146" y="123825"/>
                  <a:pt x="66675" y="115296"/>
                  <a:pt x="66675" y="104775"/>
                </a:cubicBezTo>
                <a:lnTo>
                  <a:pt x="66675" y="95250"/>
                </a:lnTo>
                <a:cubicBezTo>
                  <a:pt x="66675" y="84729"/>
                  <a:pt x="58146" y="76200"/>
                  <a:pt x="47625" y="76200"/>
                </a:cubicBezTo>
                <a:close/>
                <a:moveTo>
                  <a:pt x="123825" y="76200"/>
                </a:moveTo>
                <a:lnTo>
                  <a:pt x="123825" y="104775"/>
                </a:lnTo>
                <a:cubicBezTo>
                  <a:pt x="123825" y="115296"/>
                  <a:pt x="132354" y="123825"/>
                  <a:pt x="142875" y="123825"/>
                </a:cubicBezTo>
                <a:cubicBezTo>
                  <a:pt x="153396" y="123825"/>
                  <a:pt x="161925" y="115296"/>
                  <a:pt x="161925" y="104775"/>
                </a:cubicBezTo>
                <a:lnTo>
                  <a:pt x="161925" y="76200"/>
                </a:lnTo>
                <a:cubicBezTo>
                  <a:pt x="161925" y="65679"/>
                  <a:pt x="153396" y="57150"/>
                  <a:pt x="142875" y="57150"/>
                </a:cubicBezTo>
                <a:cubicBezTo>
                  <a:pt x="132354" y="57150"/>
                  <a:pt x="123825" y="65679"/>
                  <a:pt x="123825" y="762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53" name="Graphic 51">
            <a:extLst>
              <a:ext uri="{FF2B5EF4-FFF2-40B4-BE49-F238E27FC236}">
                <a16:creationId xmlns:a16="http://schemas.microsoft.com/office/drawing/2014/main" id="{7F5340F4-80FB-6D68-D4BB-1C58C144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71540" y="2143542"/>
            <a:ext cx="516660" cy="464964"/>
          </a:xfrm>
          <a:custGeom>
            <a:avLst/>
            <a:gdLst>
              <a:gd name="connsiteX0" fmla="*/ 133349 w 190498"/>
              <a:gd name="connsiteY0" fmla="*/ 28575 h 171437"/>
              <a:gd name="connsiteX1" fmla="*/ 161924 w 190498"/>
              <a:gd name="connsiteY1" fmla="*/ 0 h 171437"/>
              <a:gd name="connsiteX2" fmla="*/ 190499 w 190498"/>
              <a:gd name="connsiteY2" fmla="*/ 28575 h 171437"/>
              <a:gd name="connsiteX3" fmla="*/ 161924 w 190498"/>
              <a:gd name="connsiteY3" fmla="*/ 57150 h 171437"/>
              <a:gd name="connsiteX4" fmla="*/ 157390 w 190498"/>
              <a:gd name="connsiteY4" fmla="*/ 56788 h 171437"/>
              <a:gd name="connsiteX5" fmla="*/ 137978 w 190498"/>
              <a:gd name="connsiteY5" fmla="*/ 88773 h 171437"/>
              <a:gd name="connsiteX6" fmla="*/ 130388 w 190498"/>
              <a:gd name="connsiteY6" fmla="*/ 128465 h 171437"/>
              <a:gd name="connsiteX7" fmla="*/ 92744 w 190498"/>
              <a:gd name="connsiteY7" fmla="*/ 123539 h 171437"/>
              <a:gd name="connsiteX8" fmla="*/ 57111 w 190498"/>
              <a:gd name="connsiteY8" fmla="*/ 141351 h 171437"/>
              <a:gd name="connsiteX9" fmla="*/ 30086 w 190498"/>
              <a:gd name="connsiteY9" fmla="*/ 171397 h 171437"/>
              <a:gd name="connsiteX10" fmla="*/ 41 w 190498"/>
              <a:gd name="connsiteY10" fmla="*/ 144372 h 171437"/>
              <a:gd name="connsiteX11" fmla="*/ 27065 w 190498"/>
              <a:gd name="connsiteY11" fmla="*/ 114327 h 171437"/>
              <a:gd name="connsiteX12" fmla="*/ 52720 w 190498"/>
              <a:gd name="connsiteY12" fmla="*/ 127578 h 171437"/>
              <a:gd name="connsiteX13" fmla="*/ 86353 w 190498"/>
              <a:gd name="connsiteY13" fmla="*/ 110766 h 171437"/>
              <a:gd name="connsiteX14" fmla="*/ 108292 w 190498"/>
              <a:gd name="connsiteY14" fmla="*/ 76829 h 171437"/>
              <a:gd name="connsiteX15" fmla="*/ 127072 w 190498"/>
              <a:gd name="connsiteY15" fmla="*/ 79210 h 171437"/>
              <a:gd name="connsiteX16" fmla="*/ 144198 w 190498"/>
              <a:gd name="connsiteY16" fmla="*/ 50987 h 171437"/>
              <a:gd name="connsiteX17" fmla="*/ 133349 w 190498"/>
              <a:gd name="connsiteY17" fmla="*/ 28575 h 1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0498" h="171437">
                <a:moveTo>
                  <a:pt x="133349" y="28575"/>
                </a:moveTo>
                <a:cubicBezTo>
                  <a:pt x="133349" y="12793"/>
                  <a:pt x="146142" y="0"/>
                  <a:pt x="161924" y="0"/>
                </a:cubicBezTo>
                <a:cubicBezTo>
                  <a:pt x="177705" y="0"/>
                  <a:pt x="190499" y="12793"/>
                  <a:pt x="190499" y="28575"/>
                </a:cubicBezTo>
                <a:cubicBezTo>
                  <a:pt x="190499" y="44357"/>
                  <a:pt x="177705" y="57150"/>
                  <a:pt x="161924" y="57150"/>
                </a:cubicBezTo>
                <a:cubicBezTo>
                  <a:pt x="160405" y="57150"/>
                  <a:pt x="158889" y="57029"/>
                  <a:pt x="157390" y="56788"/>
                </a:cubicBezTo>
                <a:lnTo>
                  <a:pt x="137978" y="88773"/>
                </a:lnTo>
                <a:cubicBezTo>
                  <a:pt x="146843" y="101830"/>
                  <a:pt x="143444" y="119600"/>
                  <a:pt x="130388" y="128465"/>
                </a:cubicBezTo>
                <a:cubicBezTo>
                  <a:pt x="118405" y="136600"/>
                  <a:pt x="102230" y="134484"/>
                  <a:pt x="92744" y="123539"/>
                </a:cubicBezTo>
                <a:lnTo>
                  <a:pt x="57111" y="141351"/>
                </a:lnTo>
                <a:cubicBezTo>
                  <a:pt x="57945" y="157110"/>
                  <a:pt x="45846" y="170562"/>
                  <a:pt x="30086" y="171397"/>
                </a:cubicBezTo>
                <a:cubicBezTo>
                  <a:pt x="14327" y="172231"/>
                  <a:pt x="875" y="160132"/>
                  <a:pt x="41" y="144372"/>
                </a:cubicBezTo>
                <a:cubicBezTo>
                  <a:pt x="-794" y="128613"/>
                  <a:pt x="11306" y="115161"/>
                  <a:pt x="27065" y="114327"/>
                </a:cubicBezTo>
                <a:cubicBezTo>
                  <a:pt x="37383" y="113780"/>
                  <a:pt x="47193" y="118847"/>
                  <a:pt x="52720" y="127578"/>
                </a:cubicBezTo>
                <a:lnTo>
                  <a:pt x="86353" y="110766"/>
                </a:lnTo>
                <a:cubicBezTo>
                  <a:pt x="83039" y="95336"/>
                  <a:pt x="92862" y="80142"/>
                  <a:pt x="108292" y="76829"/>
                </a:cubicBezTo>
                <a:cubicBezTo>
                  <a:pt x="114640" y="75466"/>
                  <a:pt x="121264" y="76305"/>
                  <a:pt x="127072" y="79210"/>
                </a:cubicBezTo>
                <a:lnTo>
                  <a:pt x="144198" y="50987"/>
                </a:lnTo>
                <a:cubicBezTo>
                  <a:pt x="137340" y="45572"/>
                  <a:pt x="133342" y="37313"/>
                  <a:pt x="133349" y="2857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56" name="Graphic 54">
            <a:extLst>
              <a:ext uri="{FF2B5EF4-FFF2-40B4-BE49-F238E27FC236}">
                <a16:creationId xmlns:a16="http://schemas.microsoft.com/office/drawing/2014/main" id="{5426A61F-30F8-D8C7-C1F3-BF5A22B4F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1829" y="5052354"/>
            <a:ext cx="460602" cy="484846"/>
          </a:xfrm>
          <a:custGeom>
            <a:avLst/>
            <a:gdLst>
              <a:gd name="connsiteX0" fmla="*/ 76200 w 180975"/>
              <a:gd name="connsiteY0" fmla="*/ 76200 h 190500"/>
              <a:gd name="connsiteX1" fmla="*/ 152400 w 180975"/>
              <a:gd name="connsiteY1" fmla="*/ 38100 h 190500"/>
              <a:gd name="connsiteX2" fmla="*/ 76200 w 180975"/>
              <a:gd name="connsiteY2" fmla="*/ 0 h 190500"/>
              <a:gd name="connsiteX3" fmla="*/ 0 w 180975"/>
              <a:gd name="connsiteY3" fmla="*/ 38100 h 190500"/>
              <a:gd name="connsiteX4" fmla="*/ 76200 w 180975"/>
              <a:gd name="connsiteY4" fmla="*/ 76200 h 190500"/>
              <a:gd name="connsiteX5" fmla="*/ 136474 w 180975"/>
              <a:gd name="connsiteY5" fmla="*/ 77819 h 190500"/>
              <a:gd name="connsiteX6" fmla="*/ 152400 w 180975"/>
              <a:gd name="connsiteY6" fmla="*/ 67180 h 190500"/>
              <a:gd name="connsiteX7" fmla="*/ 152400 w 180975"/>
              <a:gd name="connsiteY7" fmla="*/ 105337 h 190500"/>
              <a:gd name="connsiteX8" fmla="*/ 145256 w 180975"/>
              <a:gd name="connsiteY8" fmla="*/ 104775 h 190500"/>
              <a:gd name="connsiteX9" fmla="*/ 111919 w 180975"/>
              <a:gd name="connsiteY9" fmla="*/ 104775 h 190500"/>
              <a:gd name="connsiteX10" fmla="*/ 66667 w 180975"/>
              <a:gd name="connsiteY10" fmla="*/ 150010 h 190500"/>
              <a:gd name="connsiteX11" fmla="*/ 90421 w 180975"/>
              <a:gd name="connsiteY11" fmla="*/ 189833 h 190500"/>
              <a:gd name="connsiteX12" fmla="*/ 76200 w 180975"/>
              <a:gd name="connsiteY12" fmla="*/ 190500 h 190500"/>
              <a:gd name="connsiteX13" fmla="*/ 0 w 180975"/>
              <a:gd name="connsiteY13" fmla="*/ 152400 h 190500"/>
              <a:gd name="connsiteX14" fmla="*/ 0 w 180975"/>
              <a:gd name="connsiteY14" fmla="*/ 67180 h 190500"/>
              <a:gd name="connsiteX15" fmla="*/ 15926 w 180975"/>
              <a:gd name="connsiteY15" fmla="*/ 77819 h 190500"/>
              <a:gd name="connsiteX16" fmla="*/ 76200 w 180975"/>
              <a:gd name="connsiteY16" fmla="*/ 90488 h 190500"/>
              <a:gd name="connsiteX17" fmla="*/ 136474 w 180975"/>
              <a:gd name="connsiteY17" fmla="*/ 77819 h 190500"/>
              <a:gd name="connsiteX18" fmla="*/ 180975 w 180975"/>
              <a:gd name="connsiteY18" fmla="*/ 150019 h 190500"/>
              <a:gd name="connsiteX19" fmla="*/ 145256 w 180975"/>
              <a:gd name="connsiteY19" fmla="*/ 114300 h 190500"/>
              <a:gd name="connsiteX20" fmla="*/ 144285 w 180975"/>
              <a:gd name="connsiteY20" fmla="*/ 114367 h 190500"/>
              <a:gd name="connsiteX21" fmla="*/ 138181 w 180975"/>
              <a:gd name="connsiteY21" fmla="*/ 122417 h 190500"/>
              <a:gd name="connsiteX22" fmla="*/ 145256 w 180975"/>
              <a:gd name="connsiteY22" fmla="*/ 128588 h 190500"/>
              <a:gd name="connsiteX23" fmla="*/ 146723 w 180975"/>
              <a:gd name="connsiteY23" fmla="*/ 128635 h 190500"/>
              <a:gd name="connsiteX24" fmla="*/ 166679 w 180975"/>
              <a:gd name="connsiteY24" fmla="*/ 151446 h 190500"/>
              <a:gd name="connsiteX25" fmla="*/ 145256 w 180975"/>
              <a:gd name="connsiteY25" fmla="*/ 171450 h 190500"/>
              <a:gd name="connsiteX26" fmla="*/ 145228 w 180975"/>
              <a:gd name="connsiteY26" fmla="*/ 171498 h 190500"/>
              <a:gd name="connsiteX27" fmla="*/ 144256 w 180975"/>
              <a:gd name="connsiteY27" fmla="*/ 171564 h 190500"/>
              <a:gd name="connsiteX28" fmla="*/ 138151 w 180975"/>
              <a:gd name="connsiteY28" fmla="*/ 179614 h 190500"/>
              <a:gd name="connsiteX29" fmla="*/ 145285 w 180975"/>
              <a:gd name="connsiteY29" fmla="*/ 185785 h 190500"/>
              <a:gd name="connsiteX30" fmla="*/ 145285 w 180975"/>
              <a:gd name="connsiteY30" fmla="*/ 185738 h 190500"/>
              <a:gd name="connsiteX31" fmla="*/ 147190 w 180975"/>
              <a:gd name="connsiteY31" fmla="*/ 185690 h 190500"/>
              <a:gd name="connsiteX32" fmla="*/ 180975 w 180975"/>
              <a:gd name="connsiteY32" fmla="*/ 150019 h 190500"/>
              <a:gd name="connsiteX33" fmla="*/ 119063 w 180975"/>
              <a:gd name="connsiteY33" fmla="*/ 121444 h 190500"/>
              <a:gd name="connsiteX34" fmla="*/ 111919 w 180975"/>
              <a:gd name="connsiteY34" fmla="*/ 114300 h 190500"/>
              <a:gd name="connsiteX35" fmla="*/ 110014 w 180975"/>
              <a:gd name="connsiteY35" fmla="*/ 114348 h 190500"/>
              <a:gd name="connsiteX36" fmla="*/ 76185 w 180975"/>
              <a:gd name="connsiteY36" fmla="*/ 151862 h 190500"/>
              <a:gd name="connsiteX37" fmla="*/ 111919 w 180975"/>
              <a:gd name="connsiteY37" fmla="*/ 185738 h 190500"/>
              <a:gd name="connsiteX38" fmla="*/ 112890 w 180975"/>
              <a:gd name="connsiteY38" fmla="*/ 185671 h 190500"/>
              <a:gd name="connsiteX39" fmla="*/ 118994 w 180975"/>
              <a:gd name="connsiteY39" fmla="*/ 177620 h 190500"/>
              <a:gd name="connsiteX40" fmla="*/ 111919 w 180975"/>
              <a:gd name="connsiteY40" fmla="*/ 171450 h 190500"/>
              <a:gd name="connsiteX41" fmla="*/ 110452 w 180975"/>
              <a:gd name="connsiteY41" fmla="*/ 171402 h 190500"/>
              <a:gd name="connsiteX42" fmla="*/ 90496 w 180975"/>
              <a:gd name="connsiteY42" fmla="*/ 148591 h 190500"/>
              <a:gd name="connsiteX43" fmla="*/ 111919 w 180975"/>
              <a:gd name="connsiteY43" fmla="*/ 128588 h 190500"/>
              <a:gd name="connsiteX44" fmla="*/ 112890 w 180975"/>
              <a:gd name="connsiteY44" fmla="*/ 128521 h 190500"/>
              <a:gd name="connsiteX45" fmla="*/ 119063 w 180975"/>
              <a:gd name="connsiteY45" fmla="*/ 121444 h 190500"/>
              <a:gd name="connsiteX46" fmla="*/ 152400 w 180975"/>
              <a:gd name="connsiteY46" fmla="*/ 150019 h 190500"/>
              <a:gd name="connsiteX47" fmla="*/ 145256 w 180975"/>
              <a:gd name="connsiteY47" fmla="*/ 142875 h 190500"/>
              <a:gd name="connsiteX48" fmla="*/ 111919 w 180975"/>
              <a:gd name="connsiteY48" fmla="*/ 142875 h 190500"/>
              <a:gd name="connsiteX49" fmla="*/ 110947 w 180975"/>
              <a:gd name="connsiteY49" fmla="*/ 142942 h 190500"/>
              <a:gd name="connsiteX50" fmla="*/ 104844 w 180975"/>
              <a:gd name="connsiteY50" fmla="*/ 150992 h 190500"/>
              <a:gd name="connsiteX51" fmla="*/ 111919 w 180975"/>
              <a:gd name="connsiteY51" fmla="*/ 157163 h 190500"/>
              <a:gd name="connsiteX52" fmla="*/ 145256 w 180975"/>
              <a:gd name="connsiteY52" fmla="*/ 157163 h 190500"/>
              <a:gd name="connsiteX53" fmla="*/ 146228 w 180975"/>
              <a:gd name="connsiteY53" fmla="*/ 157096 h 190500"/>
              <a:gd name="connsiteX54" fmla="*/ 152400 w 180975"/>
              <a:gd name="connsiteY54" fmla="*/ 150019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90500">
                <a:moveTo>
                  <a:pt x="76200" y="76200"/>
                </a:moveTo>
                <a:cubicBezTo>
                  <a:pt x="118281" y="76200"/>
                  <a:pt x="152400" y="59150"/>
                  <a:pt x="152400" y="38100"/>
                </a:cubicBezTo>
                <a:cubicBezTo>
                  <a:pt x="152400" y="17050"/>
                  <a:pt x="118281" y="0"/>
                  <a:pt x="76200" y="0"/>
                </a:cubicBezTo>
                <a:cubicBezTo>
                  <a:pt x="34119" y="0"/>
                  <a:pt x="0" y="17050"/>
                  <a:pt x="0" y="38100"/>
                </a:cubicBezTo>
                <a:cubicBezTo>
                  <a:pt x="0" y="59150"/>
                  <a:pt x="34119" y="76200"/>
                  <a:pt x="76200" y="76200"/>
                </a:cubicBezTo>
                <a:close/>
                <a:moveTo>
                  <a:pt x="136474" y="77819"/>
                </a:moveTo>
                <a:cubicBezTo>
                  <a:pt x="142230" y="74993"/>
                  <a:pt x="147585" y="71415"/>
                  <a:pt x="152400" y="67180"/>
                </a:cubicBezTo>
                <a:lnTo>
                  <a:pt x="152400" y="105337"/>
                </a:lnTo>
                <a:cubicBezTo>
                  <a:pt x="150037" y="104962"/>
                  <a:pt x="147649" y="104774"/>
                  <a:pt x="145256" y="104775"/>
                </a:cubicBezTo>
                <a:lnTo>
                  <a:pt x="111919" y="104775"/>
                </a:lnTo>
                <a:cubicBezTo>
                  <a:pt x="86931" y="104770"/>
                  <a:pt x="66671" y="125023"/>
                  <a:pt x="66667" y="150010"/>
                </a:cubicBezTo>
                <a:cubicBezTo>
                  <a:pt x="66664" y="166642"/>
                  <a:pt x="75785" y="181934"/>
                  <a:pt x="90421" y="189833"/>
                </a:cubicBezTo>
                <a:cubicBezTo>
                  <a:pt x="85811" y="190271"/>
                  <a:pt x="81058" y="190500"/>
                  <a:pt x="76200" y="190500"/>
                </a:cubicBezTo>
                <a:cubicBezTo>
                  <a:pt x="34119" y="190500"/>
                  <a:pt x="0" y="173450"/>
                  <a:pt x="0" y="152400"/>
                </a:cubicBezTo>
                <a:lnTo>
                  <a:pt x="0" y="67180"/>
                </a:lnTo>
                <a:cubicBezTo>
                  <a:pt x="4815" y="71415"/>
                  <a:pt x="10170" y="74993"/>
                  <a:pt x="15926" y="77819"/>
                </a:cubicBezTo>
                <a:cubicBezTo>
                  <a:pt x="32099" y="85896"/>
                  <a:pt x="53416" y="90488"/>
                  <a:pt x="76200" y="90488"/>
                </a:cubicBezTo>
                <a:cubicBezTo>
                  <a:pt x="98984" y="90488"/>
                  <a:pt x="120301" y="85896"/>
                  <a:pt x="136474" y="77819"/>
                </a:cubicBezTo>
                <a:close/>
                <a:moveTo>
                  <a:pt x="180975" y="150019"/>
                </a:moveTo>
                <a:cubicBezTo>
                  <a:pt x="180975" y="130292"/>
                  <a:pt x="164983" y="114300"/>
                  <a:pt x="145256" y="114300"/>
                </a:cubicBezTo>
                <a:lnTo>
                  <a:pt x="144285" y="114367"/>
                </a:lnTo>
                <a:cubicBezTo>
                  <a:pt x="140376" y="114904"/>
                  <a:pt x="137644" y="118509"/>
                  <a:pt x="138181" y="122417"/>
                </a:cubicBezTo>
                <a:cubicBezTo>
                  <a:pt x="138668" y="125952"/>
                  <a:pt x="141688" y="128586"/>
                  <a:pt x="145256" y="128588"/>
                </a:cubicBezTo>
                <a:lnTo>
                  <a:pt x="146723" y="128635"/>
                </a:lnTo>
                <a:cubicBezTo>
                  <a:pt x="158533" y="129423"/>
                  <a:pt x="167468" y="139636"/>
                  <a:pt x="166679" y="151446"/>
                </a:cubicBezTo>
                <a:cubicBezTo>
                  <a:pt x="165927" y="162718"/>
                  <a:pt x="156553" y="171471"/>
                  <a:pt x="145256" y="171450"/>
                </a:cubicBezTo>
                <a:lnTo>
                  <a:pt x="145228" y="171498"/>
                </a:lnTo>
                <a:lnTo>
                  <a:pt x="144256" y="171564"/>
                </a:lnTo>
                <a:cubicBezTo>
                  <a:pt x="140347" y="172101"/>
                  <a:pt x="137614" y="175705"/>
                  <a:pt x="138151" y="179614"/>
                </a:cubicBezTo>
                <a:cubicBezTo>
                  <a:pt x="138640" y="183172"/>
                  <a:pt x="141694" y="185814"/>
                  <a:pt x="145285" y="185785"/>
                </a:cubicBezTo>
                <a:lnTo>
                  <a:pt x="145285" y="185738"/>
                </a:lnTo>
                <a:lnTo>
                  <a:pt x="147190" y="185690"/>
                </a:lnTo>
                <a:cubicBezTo>
                  <a:pt x="166139" y="184663"/>
                  <a:pt x="180978" y="168996"/>
                  <a:pt x="180975" y="150019"/>
                </a:cubicBezTo>
                <a:close/>
                <a:moveTo>
                  <a:pt x="119063" y="121444"/>
                </a:moveTo>
                <a:cubicBezTo>
                  <a:pt x="119063" y="117498"/>
                  <a:pt x="115864" y="114300"/>
                  <a:pt x="111919" y="114300"/>
                </a:cubicBezTo>
                <a:lnTo>
                  <a:pt x="110014" y="114348"/>
                </a:lnTo>
                <a:cubicBezTo>
                  <a:pt x="90313" y="115365"/>
                  <a:pt x="75168" y="132161"/>
                  <a:pt x="76185" y="151862"/>
                </a:cubicBezTo>
                <a:cubicBezTo>
                  <a:pt x="77167" y="170871"/>
                  <a:pt x="92884" y="185771"/>
                  <a:pt x="111919" y="185738"/>
                </a:cubicBezTo>
                <a:lnTo>
                  <a:pt x="112890" y="185671"/>
                </a:lnTo>
                <a:cubicBezTo>
                  <a:pt x="116799" y="185133"/>
                  <a:pt x="119531" y="181529"/>
                  <a:pt x="118994" y="177620"/>
                </a:cubicBezTo>
                <a:cubicBezTo>
                  <a:pt x="118507" y="174085"/>
                  <a:pt x="115487" y="171451"/>
                  <a:pt x="111919" y="171450"/>
                </a:cubicBezTo>
                <a:lnTo>
                  <a:pt x="110452" y="171402"/>
                </a:lnTo>
                <a:cubicBezTo>
                  <a:pt x="98642" y="170614"/>
                  <a:pt x="89707" y="160401"/>
                  <a:pt x="90496" y="148591"/>
                </a:cubicBezTo>
                <a:cubicBezTo>
                  <a:pt x="91248" y="137319"/>
                  <a:pt x="100621" y="128567"/>
                  <a:pt x="111919" y="128588"/>
                </a:cubicBezTo>
                <a:lnTo>
                  <a:pt x="112890" y="128521"/>
                </a:lnTo>
                <a:cubicBezTo>
                  <a:pt x="116427" y="128035"/>
                  <a:pt x="119062" y="125014"/>
                  <a:pt x="119063" y="121444"/>
                </a:cubicBezTo>
                <a:close/>
                <a:moveTo>
                  <a:pt x="152400" y="150019"/>
                </a:moveTo>
                <a:cubicBezTo>
                  <a:pt x="152400" y="146073"/>
                  <a:pt x="149202" y="142875"/>
                  <a:pt x="145256" y="142875"/>
                </a:cubicBezTo>
                <a:lnTo>
                  <a:pt x="111919" y="142875"/>
                </a:lnTo>
                <a:lnTo>
                  <a:pt x="110947" y="142942"/>
                </a:lnTo>
                <a:cubicBezTo>
                  <a:pt x="107039" y="143479"/>
                  <a:pt x="104306" y="147084"/>
                  <a:pt x="104844" y="150992"/>
                </a:cubicBezTo>
                <a:cubicBezTo>
                  <a:pt x="105330" y="154527"/>
                  <a:pt x="108350" y="157161"/>
                  <a:pt x="111919" y="157163"/>
                </a:cubicBezTo>
                <a:lnTo>
                  <a:pt x="145256" y="157163"/>
                </a:lnTo>
                <a:lnTo>
                  <a:pt x="146228" y="157096"/>
                </a:lnTo>
                <a:cubicBezTo>
                  <a:pt x="149764" y="156610"/>
                  <a:pt x="152400" y="153589"/>
                  <a:pt x="152400" y="1500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59" name="Graphic 57">
            <a:extLst>
              <a:ext uri="{FF2B5EF4-FFF2-40B4-BE49-F238E27FC236}">
                <a16:creationId xmlns:a16="http://schemas.microsoft.com/office/drawing/2014/main" id="{EA935C19-3F62-B95C-4F1D-AB4E5BFA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940" y="5063718"/>
            <a:ext cx="567460" cy="538316"/>
          </a:xfrm>
          <a:custGeom>
            <a:avLst/>
            <a:gdLst>
              <a:gd name="connsiteX0" fmla="*/ 9525 w 200330"/>
              <a:gd name="connsiteY0" fmla="*/ 10001 h 190042"/>
              <a:gd name="connsiteX1" fmla="*/ 0 w 200330"/>
              <a:gd name="connsiteY1" fmla="*/ 33338 h 190042"/>
              <a:gd name="connsiteX2" fmla="*/ 0 w 200330"/>
              <a:gd name="connsiteY2" fmla="*/ 138113 h 190042"/>
              <a:gd name="connsiteX3" fmla="*/ 33338 w 200330"/>
              <a:gd name="connsiteY3" fmla="*/ 171450 h 190042"/>
              <a:gd name="connsiteX4" fmla="*/ 100146 w 200330"/>
              <a:gd name="connsiteY4" fmla="*/ 171450 h 190042"/>
              <a:gd name="connsiteX5" fmla="*/ 102813 w 200330"/>
              <a:gd name="connsiteY5" fmla="*/ 164440 h 190042"/>
              <a:gd name="connsiteX6" fmla="*/ 109766 w 200330"/>
              <a:gd name="connsiteY6" fmla="*/ 152400 h 190042"/>
              <a:gd name="connsiteX7" fmla="*/ 33338 w 200330"/>
              <a:gd name="connsiteY7" fmla="*/ 152400 h 190042"/>
              <a:gd name="connsiteX8" fmla="*/ 19050 w 200330"/>
              <a:gd name="connsiteY8" fmla="*/ 138113 h 190042"/>
              <a:gd name="connsiteX9" fmla="*/ 19050 w 200330"/>
              <a:gd name="connsiteY9" fmla="*/ 47625 h 190042"/>
              <a:gd name="connsiteX10" fmla="*/ 152400 w 200330"/>
              <a:gd name="connsiteY10" fmla="*/ 47625 h 190042"/>
              <a:gd name="connsiteX11" fmla="*/ 152400 w 200330"/>
              <a:gd name="connsiteY11" fmla="*/ 59569 h 190042"/>
              <a:gd name="connsiteX12" fmla="*/ 171450 w 200330"/>
              <a:gd name="connsiteY12" fmla="*/ 57236 h 190042"/>
              <a:gd name="connsiteX13" fmla="*/ 171450 w 200330"/>
              <a:gd name="connsiteY13" fmla="*/ 33338 h 190042"/>
              <a:gd name="connsiteX14" fmla="*/ 161925 w 200330"/>
              <a:gd name="connsiteY14" fmla="*/ 10001 h 190042"/>
              <a:gd name="connsiteX15" fmla="*/ 161925 w 200330"/>
              <a:gd name="connsiteY15" fmla="*/ 9525 h 190042"/>
              <a:gd name="connsiteX16" fmla="*/ 161449 w 200330"/>
              <a:gd name="connsiteY16" fmla="*/ 9525 h 190042"/>
              <a:gd name="connsiteX17" fmla="*/ 138113 w 200330"/>
              <a:gd name="connsiteY17" fmla="*/ 0 h 190042"/>
              <a:gd name="connsiteX18" fmla="*/ 33338 w 200330"/>
              <a:gd name="connsiteY18" fmla="*/ 0 h 190042"/>
              <a:gd name="connsiteX19" fmla="*/ 10001 w 200330"/>
              <a:gd name="connsiteY19" fmla="*/ 9525 h 190042"/>
              <a:gd name="connsiteX20" fmla="*/ 9525 w 200330"/>
              <a:gd name="connsiteY20" fmla="*/ 9525 h 190042"/>
              <a:gd name="connsiteX21" fmla="*/ 9525 w 200330"/>
              <a:gd name="connsiteY21" fmla="*/ 10001 h 190042"/>
              <a:gd name="connsiteX22" fmla="*/ 163944 w 200330"/>
              <a:gd name="connsiteY22" fmla="*/ 66675 h 190042"/>
              <a:gd name="connsiteX23" fmla="*/ 173088 w 200330"/>
              <a:gd name="connsiteY23" fmla="*/ 67094 h 190042"/>
              <a:gd name="connsiteX24" fmla="*/ 157363 w 200330"/>
              <a:gd name="connsiteY24" fmla="*/ 94317 h 190042"/>
              <a:gd name="connsiteX25" fmla="*/ 160953 w 200330"/>
              <a:gd name="connsiteY25" fmla="*/ 109621 h 190042"/>
              <a:gd name="connsiteX26" fmla="*/ 176257 w 200330"/>
              <a:gd name="connsiteY26" fmla="*/ 106031 h 190042"/>
              <a:gd name="connsiteX27" fmla="*/ 176603 w 200330"/>
              <a:gd name="connsiteY27" fmla="*/ 105432 h 190042"/>
              <a:gd name="connsiteX28" fmla="*/ 192329 w 200330"/>
              <a:gd name="connsiteY28" fmla="*/ 78200 h 190042"/>
              <a:gd name="connsiteX29" fmla="*/ 188653 w 200330"/>
              <a:gd name="connsiteY29" fmla="*/ 125217 h 190042"/>
              <a:gd name="connsiteX30" fmla="*/ 163992 w 200330"/>
              <a:gd name="connsiteY30" fmla="*/ 133083 h 190042"/>
              <a:gd name="connsiteX31" fmla="*/ 135122 w 200330"/>
              <a:gd name="connsiteY31" fmla="*/ 183090 h 190042"/>
              <a:gd name="connsiteX32" fmla="*/ 116143 w 200330"/>
              <a:gd name="connsiteY32" fmla="*/ 188181 h 190042"/>
              <a:gd name="connsiteX33" fmla="*/ 111052 w 200330"/>
              <a:gd name="connsiteY33" fmla="*/ 169202 h 190042"/>
              <a:gd name="connsiteX34" fmla="*/ 139875 w 200330"/>
              <a:gd name="connsiteY34" fmla="*/ 119291 h 190042"/>
              <a:gd name="connsiteX35" fmla="*/ 147558 w 200330"/>
              <a:gd name="connsiteY35" fmla="*/ 72775 h 190042"/>
              <a:gd name="connsiteX36" fmla="*/ 163944 w 200330"/>
              <a:gd name="connsiteY36" fmla="*/ 66675 h 190042"/>
              <a:gd name="connsiteX37" fmla="*/ 79077 w 200330"/>
              <a:gd name="connsiteY37" fmla="*/ 68990 h 190042"/>
              <a:gd name="connsiteX38" fmla="*/ 78651 w 200330"/>
              <a:gd name="connsiteY38" fmla="*/ 79083 h 190042"/>
              <a:gd name="connsiteX39" fmla="*/ 78648 w 200330"/>
              <a:gd name="connsiteY39" fmla="*/ 79086 h 190042"/>
              <a:gd name="connsiteX40" fmla="*/ 55817 w 200330"/>
              <a:gd name="connsiteY40" fmla="*/ 100013 h 190042"/>
              <a:gd name="connsiteX41" fmla="*/ 78648 w 200330"/>
              <a:gd name="connsiteY41" fmla="*/ 120939 h 190042"/>
              <a:gd name="connsiteX42" fmla="*/ 79086 w 200330"/>
              <a:gd name="connsiteY42" fmla="*/ 131035 h 190042"/>
              <a:gd name="connsiteX43" fmla="*/ 68990 w 200330"/>
              <a:gd name="connsiteY43" fmla="*/ 131474 h 190042"/>
              <a:gd name="connsiteX44" fmla="*/ 40415 w 200330"/>
              <a:gd name="connsiteY44" fmla="*/ 105280 h 190042"/>
              <a:gd name="connsiteX45" fmla="*/ 39973 w 200330"/>
              <a:gd name="connsiteY45" fmla="*/ 95187 h 190042"/>
              <a:gd name="connsiteX46" fmla="*/ 40415 w 200330"/>
              <a:gd name="connsiteY46" fmla="*/ 94745 h 190042"/>
              <a:gd name="connsiteX47" fmla="*/ 68990 w 200330"/>
              <a:gd name="connsiteY47" fmla="*/ 68551 h 190042"/>
              <a:gd name="connsiteX48" fmla="*/ 79083 w 200330"/>
              <a:gd name="connsiteY48" fmla="*/ 68986 h 190042"/>
              <a:gd name="connsiteX49" fmla="*/ 79086 w 200330"/>
              <a:gd name="connsiteY49" fmla="*/ 68990 h 190042"/>
              <a:gd name="connsiteX50" fmla="*/ 107223 w 200330"/>
              <a:gd name="connsiteY50" fmla="*/ 131474 h 190042"/>
              <a:gd name="connsiteX51" fmla="*/ 126463 w 200330"/>
              <a:gd name="connsiteY51" fmla="*/ 113833 h 190042"/>
              <a:gd name="connsiteX52" fmla="*/ 126387 w 200330"/>
              <a:gd name="connsiteY52" fmla="*/ 86116 h 190042"/>
              <a:gd name="connsiteX53" fmla="*/ 107223 w 200330"/>
              <a:gd name="connsiteY53" fmla="*/ 68551 h 190042"/>
              <a:gd name="connsiteX54" fmla="*/ 97126 w 200330"/>
              <a:gd name="connsiteY54" fmla="*/ 68990 h 190042"/>
              <a:gd name="connsiteX55" fmla="*/ 97565 w 200330"/>
              <a:gd name="connsiteY55" fmla="*/ 79086 h 190042"/>
              <a:gd name="connsiteX56" fmla="*/ 120396 w 200330"/>
              <a:gd name="connsiteY56" fmla="*/ 100013 h 190042"/>
              <a:gd name="connsiteX57" fmla="*/ 97565 w 200330"/>
              <a:gd name="connsiteY57" fmla="*/ 120939 h 190042"/>
              <a:gd name="connsiteX58" fmla="*/ 97126 w 200330"/>
              <a:gd name="connsiteY58" fmla="*/ 131035 h 190042"/>
              <a:gd name="connsiteX59" fmla="*/ 107223 w 200330"/>
              <a:gd name="connsiteY59" fmla="*/ 131474 h 1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00330" h="190042">
                <a:moveTo>
                  <a:pt x="9525" y="10001"/>
                </a:moveTo>
                <a:cubicBezTo>
                  <a:pt x="3629" y="16021"/>
                  <a:pt x="0" y="24251"/>
                  <a:pt x="0" y="33338"/>
                </a:cubicBezTo>
                <a:lnTo>
                  <a:pt x="0" y="138113"/>
                </a:lnTo>
                <a:cubicBezTo>
                  <a:pt x="0" y="156524"/>
                  <a:pt x="14926" y="171450"/>
                  <a:pt x="33338" y="171450"/>
                </a:cubicBezTo>
                <a:lnTo>
                  <a:pt x="100146" y="171450"/>
                </a:lnTo>
                <a:cubicBezTo>
                  <a:pt x="100632" y="169050"/>
                  <a:pt x="101517" y="166688"/>
                  <a:pt x="102813" y="164440"/>
                </a:cubicBezTo>
                <a:lnTo>
                  <a:pt x="109766" y="152400"/>
                </a:lnTo>
                <a:lnTo>
                  <a:pt x="33338" y="152400"/>
                </a:lnTo>
                <a:cubicBezTo>
                  <a:pt x="25447" y="152400"/>
                  <a:pt x="19050" y="146003"/>
                  <a:pt x="19050" y="138113"/>
                </a:cubicBezTo>
                <a:lnTo>
                  <a:pt x="19050" y="47625"/>
                </a:lnTo>
                <a:lnTo>
                  <a:pt x="152400" y="47625"/>
                </a:lnTo>
                <a:lnTo>
                  <a:pt x="152400" y="59569"/>
                </a:lnTo>
                <a:cubicBezTo>
                  <a:pt x="158493" y="57366"/>
                  <a:pt x="165005" y="56569"/>
                  <a:pt x="171450" y="57236"/>
                </a:cubicBezTo>
                <a:lnTo>
                  <a:pt x="171450" y="33338"/>
                </a:lnTo>
                <a:cubicBezTo>
                  <a:pt x="171450" y="24251"/>
                  <a:pt x="167821" y="16021"/>
                  <a:pt x="161925" y="10001"/>
                </a:cubicBezTo>
                <a:lnTo>
                  <a:pt x="161925" y="9525"/>
                </a:lnTo>
                <a:lnTo>
                  <a:pt x="161449" y="9525"/>
                </a:lnTo>
                <a:cubicBezTo>
                  <a:pt x="155223" y="3409"/>
                  <a:pt x="146840" y="-12"/>
                  <a:pt x="138113" y="0"/>
                </a:cubicBezTo>
                <a:lnTo>
                  <a:pt x="33338" y="0"/>
                </a:lnTo>
                <a:cubicBezTo>
                  <a:pt x="24251" y="0"/>
                  <a:pt x="16021" y="3629"/>
                  <a:pt x="10001" y="9525"/>
                </a:cubicBezTo>
                <a:lnTo>
                  <a:pt x="9525" y="9525"/>
                </a:lnTo>
                <a:lnTo>
                  <a:pt x="9525" y="10001"/>
                </a:lnTo>
                <a:close/>
                <a:moveTo>
                  <a:pt x="163944" y="66675"/>
                </a:moveTo>
                <a:cubicBezTo>
                  <a:pt x="166997" y="66393"/>
                  <a:pt x="170074" y="66534"/>
                  <a:pt x="173088" y="67094"/>
                </a:cubicBezTo>
                <a:lnTo>
                  <a:pt x="157363" y="94317"/>
                </a:lnTo>
                <a:cubicBezTo>
                  <a:pt x="154128" y="99534"/>
                  <a:pt x="155735" y="106386"/>
                  <a:pt x="160953" y="109621"/>
                </a:cubicBezTo>
                <a:cubicBezTo>
                  <a:pt x="166170" y="112856"/>
                  <a:pt x="173022" y="111248"/>
                  <a:pt x="176257" y="106031"/>
                </a:cubicBezTo>
                <a:cubicBezTo>
                  <a:pt x="176379" y="105835"/>
                  <a:pt x="176494" y="105635"/>
                  <a:pt x="176603" y="105432"/>
                </a:cubicBezTo>
                <a:lnTo>
                  <a:pt x="192329" y="78200"/>
                </a:lnTo>
                <a:cubicBezTo>
                  <a:pt x="204297" y="92198"/>
                  <a:pt x="202651" y="113248"/>
                  <a:pt x="188653" y="125217"/>
                </a:cubicBezTo>
                <a:cubicBezTo>
                  <a:pt x="181827" y="131053"/>
                  <a:pt x="172936" y="133889"/>
                  <a:pt x="163992" y="133083"/>
                </a:cubicBezTo>
                <a:lnTo>
                  <a:pt x="135122" y="183090"/>
                </a:lnTo>
                <a:cubicBezTo>
                  <a:pt x="131287" y="189736"/>
                  <a:pt x="122790" y="192016"/>
                  <a:pt x="116143" y="188181"/>
                </a:cubicBezTo>
                <a:cubicBezTo>
                  <a:pt x="109496" y="184346"/>
                  <a:pt x="107217" y="175849"/>
                  <a:pt x="111052" y="169202"/>
                </a:cubicBezTo>
                <a:lnTo>
                  <a:pt x="139875" y="119291"/>
                </a:lnTo>
                <a:cubicBezTo>
                  <a:pt x="129151" y="104324"/>
                  <a:pt x="132591" y="83498"/>
                  <a:pt x="147558" y="72775"/>
                </a:cubicBezTo>
                <a:cubicBezTo>
                  <a:pt x="152380" y="69320"/>
                  <a:pt x="158037" y="67214"/>
                  <a:pt x="163944" y="66675"/>
                </a:cubicBezTo>
                <a:close/>
                <a:moveTo>
                  <a:pt x="79077" y="68990"/>
                </a:moveTo>
                <a:cubicBezTo>
                  <a:pt x="81746" y="71894"/>
                  <a:pt x="81556" y="76414"/>
                  <a:pt x="78651" y="79083"/>
                </a:cubicBezTo>
                <a:cubicBezTo>
                  <a:pt x="78650" y="79084"/>
                  <a:pt x="78649" y="79085"/>
                  <a:pt x="78648" y="79086"/>
                </a:cubicBezTo>
                <a:lnTo>
                  <a:pt x="55817" y="100013"/>
                </a:lnTo>
                <a:lnTo>
                  <a:pt x="78648" y="120939"/>
                </a:lnTo>
                <a:cubicBezTo>
                  <a:pt x="81557" y="123606"/>
                  <a:pt x="81753" y="128126"/>
                  <a:pt x="79086" y="131035"/>
                </a:cubicBezTo>
                <a:cubicBezTo>
                  <a:pt x="76419" y="133945"/>
                  <a:pt x="71899" y="134141"/>
                  <a:pt x="68990" y="131474"/>
                </a:cubicBezTo>
                <a:lnTo>
                  <a:pt x="40415" y="105280"/>
                </a:lnTo>
                <a:cubicBezTo>
                  <a:pt x="37506" y="102615"/>
                  <a:pt x="37308" y="98096"/>
                  <a:pt x="39973" y="95187"/>
                </a:cubicBezTo>
                <a:cubicBezTo>
                  <a:pt x="40114" y="95033"/>
                  <a:pt x="40261" y="94886"/>
                  <a:pt x="40415" y="94745"/>
                </a:cubicBezTo>
                <a:lnTo>
                  <a:pt x="68990" y="68551"/>
                </a:lnTo>
                <a:cubicBezTo>
                  <a:pt x="71897" y="65884"/>
                  <a:pt x="76416" y="66079"/>
                  <a:pt x="79083" y="68986"/>
                </a:cubicBezTo>
                <a:cubicBezTo>
                  <a:pt x="79084" y="68987"/>
                  <a:pt x="79085" y="68988"/>
                  <a:pt x="79086" y="68990"/>
                </a:cubicBezTo>
                <a:close/>
                <a:moveTo>
                  <a:pt x="107223" y="131474"/>
                </a:moveTo>
                <a:lnTo>
                  <a:pt x="126463" y="113833"/>
                </a:lnTo>
                <a:cubicBezTo>
                  <a:pt x="123365" y="104858"/>
                  <a:pt x="123339" y="95108"/>
                  <a:pt x="126387" y="86116"/>
                </a:cubicBezTo>
                <a:lnTo>
                  <a:pt x="107223" y="68551"/>
                </a:lnTo>
                <a:cubicBezTo>
                  <a:pt x="104314" y="65884"/>
                  <a:pt x="99794" y="66081"/>
                  <a:pt x="97126" y="68990"/>
                </a:cubicBezTo>
                <a:cubicBezTo>
                  <a:pt x="94459" y="71899"/>
                  <a:pt x="94656" y="76419"/>
                  <a:pt x="97565" y="79086"/>
                </a:cubicBezTo>
                <a:lnTo>
                  <a:pt x="120396" y="100013"/>
                </a:lnTo>
                <a:lnTo>
                  <a:pt x="97565" y="120939"/>
                </a:lnTo>
                <a:cubicBezTo>
                  <a:pt x="94656" y="123606"/>
                  <a:pt x="94459" y="128126"/>
                  <a:pt x="97126" y="131035"/>
                </a:cubicBezTo>
                <a:cubicBezTo>
                  <a:pt x="99794" y="133945"/>
                  <a:pt x="104314" y="134141"/>
                  <a:pt x="107223" y="13147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pic>
        <p:nvPicPr>
          <p:cNvPr id="5" name="Graphic 4" descr="Open hand with plant with solid fill">
            <a:extLst>
              <a:ext uri="{FF2B5EF4-FFF2-40B4-BE49-F238E27FC236}">
                <a16:creationId xmlns:a16="http://schemas.microsoft.com/office/drawing/2014/main" id="{1EF095C9-5BA7-415E-F648-A3926868E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6735" y="33459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51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4585F-E7AB-E2FF-BA6A-0F2835AF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81" y="511916"/>
            <a:ext cx="11018520" cy="984885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bold" panose="020B0702040204020203" pitchFamily="34" charset="0"/>
              </a:rPr>
              <a:t>With Azure, the latest open-source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bold" panose="020B0702040204020203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bold" panose="020B0702040204020203" pitchFamily="34" charset="0"/>
              </a:rPr>
              <a:t>and foundation models are </a:t>
            </a:r>
            <a:r>
              <a:rPr lang="en-US" sz="3200" dirty="0">
                <a:gradFill>
                  <a:gsLst>
                    <a:gs pos="0">
                      <a:srgbClr val="F33776"/>
                    </a:gs>
                    <a:gs pos="100000">
                      <a:srgbClr val="B641B3"/>
                    </a:gs>
                  </a:gsLst>
                  <a:lin ang="5400000" scaled="1"/>
                </a:gradFill>
                <a:cs typeface="Segoe UI Semibold" panose="020B0702040204020203" pitchFamily="34" charset="0"/>
              </a:rPr>
              <a:t>under one roof</a:t>
            </a:r>
            <a:endParaRPr lang="en-US" sz="3200" dirty="0">
              <a:gradFill>
                <a:gsLst>
                  <a:gs pos="0">
                    <a:srgbClr val="F33776"/>
                  </a:gs>
                  <a:gs pos="100000">
                    <a:srgbClr val="B641B3"/>
                  </a:gs>
                </a:gsLst>
                <a:lin ang="5400000" scaled="1"/>
              </a:gradFill>
            </a:endParaRPr>
          </a:p>
        </p:txBody>
      </p:sp>
      <p:pic>
        <p:nvPicPr>
          <p:cNvPr id="34" name="Picture 33" descr="A tree with colorful lights and circles&#10;&#10;Description automatically generated">
            <a:extLst>
              <a:ext uri="{FF2B5EF4-FFF2-40B4-BE49-F238E27FC236}">
                <a16:creationId xmlns:a16="http://schemas.microsoft.com/office/drawing/2014/main" id="{266CA5DF-5655-904C-D1E2-8F960671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55" y="2249929"/>
            <a:ext cx="3835293" cy="3835293"/>
          </a:xfrm>
          <a:prstGeom prst="roundRect">
            <a:avLst>
              <a:gd name="adj" fmla="val 3489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6" name="Rectangle: Rounded Corners 35" descr="Microsoft Family">
            <a:extLst>
              <a:ext uri="{FF2B5EF4-FFF2-40B4-BE49-F238E27FC236}">
                <a16:creationId xmlns:a16="http://schemas.microsoft.com/office/drawing/2014/main" id="{32E60555-284B-5F65-F435-EE02B5A4B97F}"/>
              </a:ext>
            </a:extLst>
          </p:cNvPr>
          <p:cNvSpPr/>
          <p:nvPr/>
        </p:nvSpPr>
        <p:spPr>
          <a:xfrm>
            <a:off x="5245530" y="1982856"/>
            <a:ext cx="2031365" cy="1370505"/>
          </a:xfrm>
          <a:prstGeom prst="roundRect">
            <a:avLst>
              <a:gd name="adj" fmla="val 7744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8" name="Rectangle: Rounded Corners 37" descr="Meta Family">
            <a:extLst>
              <a:ext uri="{FF2B5EF4-FFF2-40B4-BE49-F238E27FC236}">
                <a16:creationId xmlns:a16="http://schemas.microsoft.com/office/drawing/2014/main" id="{37789BF6-430E-B827-0D1E-C73E6376DDA0}"/>
              </a:ext>
            </a:extLst>
          </p:cNvPr>
          <p:cNvSpPr/>
          <p:nvPr/>
        </p:nvSpPr>
        <p:spPr>
          <a:xfrm>
            <a:off x="7417333" y="1982856"/>
            <a:ext cx="2031365" cy="1370505"/>
          </a:xfrm>
          <a:prstGeom prst="roundRect">
            <a:avLst>
              <a:gd name="adj" fmla="val 7744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9" name="Rectangle: Rounded Corners 38" descr="Nvidia Family">
            <a:extLst>
              <a:ext uri="{FF2B5EF4-FFF2-40B4-BE49-F238E27FC236}">
                <a16:creationId xmlns:a16="http://schemas.microsoft.com/office/drawing/2014/main" id="{A7FCE8DA-3895-45DC-5688-23809D2204C0}"/>
              </a:ext>
            </a:extLst>
          </p:cNvPr>
          <p:cNvSpPr/>
          <p:nvPr/>
        </p:nvSpPr>
        <p:spPr>
          <a:xfrm>
            <a:off x="9589135" y="1982856"/>
            <a:ext cx="2031365" cy="1370505"/>
          </a:xfrm>
          <a:prstGeom prst="roundRect">
            <a:avLst>
              <a:gd name="adj" fmla="val 7744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1" name="Rectangle: Rounded Corners 40" descr="Azure OpenAI Family">
            <a:extLst>
              <a:ext uri="{FF2B5EF4-FFF2-40B4-BE49-F238E27FC236}">
                <a16:creationId xmlns:a16="http://schemas.microsoft.com/office/drawing/2014/main" id="{E54D5B9E-E667-52BF-B1ED-96C3EB085B21}"/>
              </a:ext>
            </a:extLst>
          </p:cNvPr>
          <p:cNvSpPr/>
          <p:nvPr/>
        </p:nvSpPr>
        <p:spPr>
          <a:xfrm>
            <a:off x="5245530" y="3552012"/>
            <a:ext cx="2031365" cy="1370505"/>
          </a:xfrm>
          <a:prstGeom prst="roundRect">
            <a:avLst>
              <a:gd name="adj" fmla="val 7744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2" name="Rectangle: Rounded Corners 41" descr="Cohere Family">
            <a:extLst>
              <a:ext uri="{FF2B5EF4-FFF2-40B4-BE49-F238E27FC236}">
                <a16:creationId xmlns:a16="http://schemas.microsoft.com/office/drawing/2014/main" id="{DEF14BD0-256F-166D-5F0E-77DBA7C1533D}"/>
              </a:ext>
            </a:extLst>
          </p:cNvPr>
          <p:cNvSpPr/>
          <p:nvPr/>
        </p:nvSpPr>
        <p:spPr>
          <a:xfrm>
            <a:off x="7417333" y="3552012"/>
            <a:ext cx="2031365" cy="1370505"/>
          </a:xfrm>
          <a:prstGeom prst="roundRect">
            <a:avLst>
              <a:gd name="adj" fmla="val 7744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3" name="Rectangle: Rounded Corners 42" descr="Databricks Family">
            <a:extLst>
              <a:ext uri="{FF2B5EF4-FFF2-40B4-BE49-F238E27FC236}">
                <a16:creationId xmlns:a16="http://schemas.microsoft.com/office/drawing/2014/main" id="{E24C28A6-5A8B-CFD2-5C18-D3635E665166}"/>
              </a:ext>
            </a:extLst>
          </p:cNvPr>
          <p:cNvSpPr/>
          <p:nvPr/>
        </p:nvSpPr>
        <p:spPr>
          <a:xfrm>
            <a:off x="9589135" y="3552012"/>
            <a:ext cx="2031365" cy="1370505"/>
          </a:xfrm>
          <a:prstGeom prst="roundRect">
            <a:avLst>
              <a:gd name="adj" fmla="val 7744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4" name="Rectangle: Rounded Corners 43" descr="Mistral Family">
            <a:extLst>
              <a:ext uri="{FF2B5EF4-FFF2-40B4-BE49-F238E27FC236}">
                <a16:creationId xmlns:a16="http://schemas.microsoft.com/office/drawing/2014/main" id="{D59E5172-30AD-CE33-AA98-E4D861F425A9}"/>
              </a:ext>
            </a:extLst>
          </p:cNvPr>
          <p:cNvSpPr/>
          <p:nvPr/>
        </p:nvSpPr>
        <p:spPr>
          <a:xfrm>
            <a:off x="5245530" y="5121169"/>
            <a:ext cx="2031365" cy="1370505"/>
          </a:xfrm>
          <a:prstGeom prst="roundRect">
            <a:avLst>
              <a:gd name="adj" fmla="val 7744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5" name="Rectangle: Rounded Corners 44" descr="Hugging Face Family">
            <a:extLst>
              <a:ext uri="{FF2B5EF4-FFF2-40B4-BE49-F238E27FC236}">
                <a16:creationId xmlns:a16="http://schemas.microsoft.com/office/drawing/2014/main" id="{155FEA3E-DBF8-5FAA-E531-531791C774DC}"/>
              </a:ext>
            </a:extLst>
          </p:cNvPr>
          <p:cNvSpPr/>
          <p:nvPr/>
        </p:nvSpPr>
        <p:spPr>
          <a:xfrm>
            <a:off x="7417333" y="5121169"/>
            <a:ext cx="2031365" cy="1370505"/>
          </a:xfrm>
          <a:prstGeom prst="roundRect">
            <a:avLst>
              <a:gd name="adj" fmla="val 7744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6" name="Rectangle: Rounded Corners 45" descr="Snowflake Family">
            <a:extLst>
              <a:ext uri="{FF2B5EF4-FFF2-40B4-BE49-F238E27FC236}">
                <a16:creationId xmlns:a16="http://schemas.microsoft.com/office/drawing/2014/main" id="{81B92BE6-D25E-4CCB-B789-B5E0CFF75C70}"/>
              </a:ext>
            </a:extLst>
          </p:cNvPr>
          <p:cNvSpPr/>
          <p:nvPr/>
        </p:nvSpPr>
        <p:spPr>
          <a:xfrm>
            <a:off x="9589135" y="5121169"/>
            <a:ext cx="2031365" cy="1370505"/>
          </a:xfrm>
          <a:prstGeom prst="roundRect">
            <a:avLst>
              <a:gd name="adj" fmla="val 7744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36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BB8D34-BC13-A0E3-3B76-A2C630664339}"/>
              </a:ext>
            </a:extLst>
          </p:cNvPr>
          <p:cNvSpPr txBox="1"/>
          <p:nvPr/>
        </p:nvSpPr>
        <p:spPr>
          <a:xfrm>
            <a:off x="5246228" y="2568531"/>
            <a:ext cx="2029968" cy="784830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Microsoft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Cost-effective, domain-specific SLM efficiency.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7C16AD-E131-B29D-ED3C-442ADA590DE1}"/>
              </a:ext>
            </a:extLst>
          </p:cNvPr>
          <p:cNvSpPr txBox="1"/>
          <p:nvPr/>
        </p:nvSpPr>
        <p:spPr>
          <a:xfrm>
            <a:off x="5246228" y="4137687"/>
            <a:ext cx="2029968" cy="784830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Azure OpenAI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Multimodal GenAI, privacy, security and enterprise scale.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750F9-7C11-624C-B431-60BBA34B906A}"/>
              </a:ext>
            </a:extLst>
          </p:cNvPr>
          <p:cNvSpPr txBox="1"/>
          <p:nvPr/>
        </p:nvSpPr>
        <p:spPr>
          <a:xfrm>
            <a:off x="5246228" y="5706844"/>
            <a:ext cx="2029968" cy="784830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Mistral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Exceptional language and multilingual reasoning.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0BDD5B-A43F-A361-CFE6-C48DE4F96133}"/>
              </a:ext>
            </a:extLst>
          </p:cNvPr>
          <p:cNvSpPr txBox="1"/>
          <p:nvPr/>
        </p:nvSpPr>
        <p:spPr>
          <a:xfrm>
            <a:off x="7418031" y="2568531"/>
            <a:ext cx="2029968" cy="784830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Meta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Use case versatility, open-source ethos and safety.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9EF1F8-2130-F3DF-67BA-D2103D0047F3}"/>
              </a:ext>
            </a:extLst>
          </p:cNvPr>
          <p:cNvSpPr txBox="1"/>
          <p:nvPr/>
        </p:nvSpPr>
        <p:spPr>
          <a:xfrm>
            <a:off x="7418031" y="4137687"/>
            <a:ext cx="2029968" cy="784830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Cohere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Performance, low-latency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and built-in grounding.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F484E4B-B464-5366-B728-CDA806FB77BC}"/>
              </a:ext>
            </a:extLst>
          </p:cNvPr>
          <p:cNvSpPr txBox="1"/>
          <p:nvPr/>
        </p:nvSpPr>
        <p:spPr>
          <a:xfrm>
            <a:off x="7418031" y="5706844"/>
            <a:ext cx="2029968" cy="784830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Hugging Face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Open-source options that are accessible and adaptable.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E838DC-3D55-A767-F619-49BF1CA90EC5}"/>
              </a:ext>
            </a:extLst>
          </p:cNvPr>
          <p:cNvSpPr txBox="1"/>
          <p:nvPr/>
        </p:nvSpPr>
        <p:spPr>
          <a:xfrm>
            <a:off x="9589833" y="2568531"/>
            <a:ext cx="2029968" cy="784830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Nvidia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High-quality, reliability and designed for optimization.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3E272B-4EFD-F351-21D3-FAEDDBC43F38}"/>
              </a:ext>
            </a:extLst>
          </p:cNvPr>
          <p:cNvSpPr txBox="1"/>
          <p:nvPr/>
        </p:nvSpPr>
        <p:spPr>
          <a:xfrm>
            <a:off x="9589833" y="4137687"/>
            <a:ext cx="2029968" cy="784830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Databricks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Expertise in enterprise workloads and databases.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CC16D8-532E-B2D3-C6D0-F1498967D916}"/>
              </a:ext>
            </a:extLst>
          </p:cNvPr>
          <p:cNvSpPr txBox="1"/>
          <p:nvPr/>
        </p:nvSpPr>
        <p:spPr>
          <a:xfrm>
            <a:off x="9589833" y="5706844"/>
            <a:ext cx="2029968" cy="784830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Snowflake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Cost-effective training, helpful coding and resources.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348740C-1EAD-0BBC-5B40-21B27ECC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28" y="2130555"/>
            <a:ext cx="371968" cy="3719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3A78702-6982-29A3-208E-011C6E1EB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6" b="88535" l="6875" r="90000">
                        <a14:foregroundMark x1="21250" y1="22930" x2="21250" y2="22930"/>
                        <a14:foregroundMark x1="18125" y1="57962" x2="18125" y2="57962"/>
                        <a14:foregroundMark x1="58125" y1="78344" x2="58125" y2="78344"/>
                        <a14:foregroundMark x1="78125" y1="77707" x2="78125" y2="77707"/>
                        <a14:foregroundMark x1="80625" y1="66879" x2="80625" y2="66879"/>
                        <a14:foregroundMark x1="80625" y1="34395" x2="80625" y2="34395"/>
                        <a14:foregroundMark x1="74375" y1="15924" x2="74375" y2="15924"/>
                        <a14:foregroundMark x1="65000" y1="16561" x2="65000" y2="16561"/>
                        <a14:foregroundMark x1="66875" y1="31847" x2="66875" y2="31847"/>
                        <a14:foregroundMark x1="72500" y1="39490" x2="72500" y2="39490"/>
                        <a14:foregroundMark x1="77500" y1="44586" x2="77500" y2="44586"/>
                        <a14:foregroundMark x1="83125" y1="45860" x2="83125" y2="45860"/>
                        <a14:foregroundMark x1="85000" y1="29299" x2="85000" y2="29299"/>
                        <a14:foregroundMark x1="83750" y1="15287" x2="83750" y2="15287"/>
                        <a14:foregroundMark x1="72500" y1="7643" x2="72500" y2="7643"/>
                        <a14:foregroundMark x1="39375" y1="10191" x2="39375" y2="10191"/>
                        <a14:foregroundMark x1="38750" y1="22930" x2="38750" y2="22930"/>
                        <a14:foregroundMark x1="26875" y1="30573" x2="26875" y2="30573"/>
                        <a14:foregroundMark x1="15000" y1="32484" x2="15000" y2="32484"/>
                        <a14:foregroundMark x1="10000" y1="31210" x2="10000" y2="31210"/>
                        <a14:foregroundMark x1="9375" y1="18471" x2="9375" y2="18471"/>
                        <a14:foregroundMark x1="13125" y1="14650" x2="13125" y2="14650"/>
                        <a14:foregroundMark x1="25000" y1="10191" x2="25000" y2="10191"/>
                        <a14:foregroundMark x1="41875" y1="31210" x2="41875" y2="31210"/>
                        <a14:foregroundMark x1="6875" y1="33121" x2="6875" y2="33121"/>
                        <a14:foregroundMark x1="51250" y1="77707" x2="51250" y2="77707"/>
                        <a14:foregroundMark x1="69375" y1="82803" x2="69375" y2="82803"/>
                        <a14:foregroundMark x1="80625" y1="83439" x2="80625" y2="83439"/>
                        <a14:foregroundMark x1="80000" y1="88535" x2="80000" y2="88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750" t="2548" b="4400"/>
          <a:stretch/>
        </p:blipFill>
        <p:spPr bwMode="auto">
          <a:xfrm>
            <a:off x="6084267" y="3717664"/>
            <a:ext cx="353891" cy="335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BF14171-219F-AB40-DA1D-007DDA1BF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4267" y="5276815"/>
            <a:ext cx="353891" cy="38068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48CE305-5923-1EC4-DF08-10A7A9AC8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55" y="2191526"/>
            <a:ext cx="375921" cy="25002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1E65CEC-B014-4A51-C912-B00E2930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055" y="5293607"/>
            <a:ext cx="375921" cy="347100"/>
          </a:xfrm>
          <a:prstGeom prst="rect">
            <a:avLst/>
          </a:prstGeom>
        </p:spPr>
      </p:pic>
      <p:pic>
        <p:nvPicPr>
          <p:cNvPr id="63" name="Picture 2" descr="Cohere IPO - Investing Pre-IPO">
            <a:extLst>
              <a:ext uri="{FF2B5EF4-FFF2-40B4-BE49-F238E27FC236}">
                <a16:creationId xmlns:a16="http://schemas.microsoft.com/office/drawing/2014/main" id="{D8A68949-7E8B-4A8C-AB6A-8D66A421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1013" y1="68313" x2="31013" y2="68313"/>
                        <a14:foregroundMark x1="60338" y1="68313" x2="60338" y2="68313"/>
                        <a14:foregroundMark x1="63924" y1="59259" x2="63924" y2="59259"/>
                        <a14:foregroundMark x1="46203" y1="62551" x2="46203" y2="625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7841" y="3603294"/>
            <a:ext cx="550349" cy="56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7E6C131-F7ED-20FA-538B-8582F1873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7345" y="2185685"/>
            <a:ext cx="394944" cy="26170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DD7F4C8-9132-89C2-8182-881A8774A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72112" y="3652730"/>
            <a:ext cx="465411" cy="46541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C74A2ED-FB80-658A-C9A7-A3C8B8556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8925" y="5251265"/>
            <a:ext cx="431784" cy="43178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A76BCA12-0511-09C5-1340-D252B9538F55}"/>
              </a:ext>
            </a:extLst>
          </p:cNvPr>
          <p:cNvSpPr txBox="1">
            <a:spLocks/>
          </p:cNvSpPr>
          <p:nvPr/>
        </p:nvSpPr>
        <p:spPr>
          <a:xfrm>
            <a:off x="1194045" y="6346084"/>
            <a:ext cx="3466903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Image generated with AI using Microsoft Designer</a:t>
            </a:r>
            <a:endParaRPr kumimoji="0" lang="en-US" sz="1000" b="0" i="0" u="none" strike="noStrike" kern="1200" cap="none" spc="0" normalizeH="0" baseline="0" noProof="0" dirty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769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9529-B3C2-0094-A67E-BA69E94F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2333427"/>
            <a:ext cx="9144000" cy="1846659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Become AI ready by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modernizing your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application estate</a:t>
            </a:r>
          </a:p>
        </p:txBody>
      </p:sp>
    </p:spTree>
    <p:extLst>
      <p:ext uri="{BB962C8B-B14F-4D97-AF65-F5344CB8AC3E}">
        <p14:creationId xmlns:p14="http://schemas.microsoft.com/office/powerpoint/2010/main" val="40956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898223-87DA-2067-22AB-015AB32F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/>
          <a:lstStyle/>
          <a:p>
            <a:r>
              <a:rPr lang="en-US" dirty="0"/>
              <a:t>Modernizing app and data estate for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8F2D7-2580-81C6-FB30-098B61FAFAB7}"/>
              </a:ext>
            </a:extLst>
          </p:cNvPr>
          <p:cNvSpPr txBox="1"/>
          <p:nvPr/>
        </p:nvSpPr>
        <p:spPr>
          <a:xfrm>
            <a:off x="588963" y="6122930"/>
            <a:ext cx="8163152" cy="47953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169863" marR="0" lvl="0" indent="-1698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Business Value of Migrating and Modernizing to Microsoft Azure – IDC</a:t>
            </a:r>
            <a:endParaRPr lang="en-US" sz="900" dirty="0">
              <a:solidFill>
                <a:srgbClr val="000000"/>
              </a:solidFill>
              <a:latin typeface="Segoe Sans Text"/>
              <a:cs typeface="Times New Roman" panose="02020603050405020304" pitchFamily="18" charset="0"/>
            </a:endParaRPr>
          </a:p>
          <a:p>
            <a:pPr marL="169863" marR="0" lvl="0" indent="-1698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  <a:hlinkClick r:id="rId4"/>
              </a:rPr>
              <a:t>Unlock Competitive Advantage With Application Modernization </a:t>
            </a:r>
            <a:r>
              <a:rPr lang="en-US" sz="9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</a:rPr>
              <a:t>- A commissioned study conducted by Forrester Consulting on behalf of Microsoft, 2024.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82E7D8-907F-F7A2-1C3B-027CD4E7B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9076" y="2019300"/>
            <a:ext cx="3303638" cy="32893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FAA3E-1931-30C9-59EE-A8C5D5770804}"/>
              </a:ext>
            </a:extLst>
          </p:cNvPr>
          <p:cNvSpPr txBox="1"/>
          <p:nvPr/>
        </p:nvSpPr>
        <p:spPr>
          <a:xfrm>
            <a:off x="1480458" y="2267777"/>
            <a:ext cx="1360874" cy="1360874"/>
          </a:xfrm>
          <a:prstGeom prst="ellipse">
            <a:avLst/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49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61%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CEED9-7EBF-D031-7164-DCCE8FB99CC6}"/>
              </a:ext>
            </a:extLst>
          </p:cNvPr>
          <p:cNvSpPr txBox="1"/>
          <p:nvPr/>
        </p:nvSpPr>
        <p:spPr>
          <a:xfrm>
            <a:off x="509075" y="3839013"/>
            <a:ext cx="3303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Segoe Sans Text"/>
              </a:rPr>
              <a:t>Modernizing to </a:t>
            </a:r>
            <a:br>
              <a:rPr lang="en-US" sz="2400" dirty="0">
                <a:solidFill>
                  <a:srgbClr val="000000"/>
                </a:solidFill>
                <a:latin typeface="Segoe Sans Text"/>
              </a:rPr>
            </a:br>
            <a:r>
              <a:rPr lang="en-US" sz="2400" dirty="0">
                <a:solidFill>
                  <a:srgbClr val="000000"/>
                </a:solidFill>
                <a:latin typeface="Segoe Sans Text"/>
              </a:rPr>
              <a:t>infuse GenAI Capabilities</a:t>
            </a:r>
            <a:r>
              <a:rPr lang="en-US" sz="2400" baseline="30000" dirty="0">
                <a:solidFill>
                  <a:srgbClr val="000000"/>
                </a:solidFill>
                <a:latin typeface="Segoe Sans Text"/>
              </a:rPr>
              <a:t>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CFA641-C036-2B84-CC77-5320A10E3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4294" y="2019300"/>
            <a:ext cx="3303638" cy="32893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BBD37-03B0-A559-5E32-4D7495BD481F}"/>
              </a:ext>
            </a:extLst>
          </p:cNvPr>
          <p:cNvSpPr txBox="1"/>
          <p:nvPr/>
        </p:nvSpPr>
        <p:spPr>
          <a:xfrm>
            <a:off x="5335676" y="2267777"/>
            <a:ext cx="1360874" cy="1360874"/>
          </a:xfrm>
          <a:prstGeom prst="ellipse">
            <a:avLst/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51%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741A7-51E9-EFF8-0B06-93351A0B7A54}"/>
              </a:ext>
            </a:extLst>
          </p:cNvPr>
          <p:cNvSpPr txBox="1"/>
          <p:nvPr/>
        </p:nvSpPr>
        <p:spPr>
          <a:xfrm>
            <a:off x="4364293" y="3839013"/>
            <a:ext cx="3303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Segoe Sans Text"/>
              </a:rPr>
              <a:t>Less time </a:t>
            </a:r>
            <a:br>
              <a:rPr lang="en-US" sz="2400" dirty="0">
                <a:solidFill>
                  <a:srgbClr val="000000"/>
                </a:solidFill>
                <a:latin typeface="Segoe Sans Text"/>
              </a:rPr>
            </a:br>
            <a:r>
              <a:rPr lang="en-US" sz="2400" dirty="0">
                <a:solidFill>
                  <a:srgbClr val="000000"/>
                </a:solidFill>
                <a:latin typeface="Segoe Sans Text"/>
              </a:rPr>
              <a:t>developing </a:t>
            </a:r>
            <a:br>
              <a:rPr lang="en-US" sz="2400" dirty="0">
                <a:solidFill>
                  <a:srgbClr val="000000"/>
                </a:solidFill>
                <a:latin typeface="Segoe Sans Text"/>
              </a:rPr>
            </a:br>
            <a:r>
              <a:rPr lang="en-US" sz="2400" dirty="0">
                <a:solidFill>
                  <a:srgbClr val="000000"/>
                </a:solidFill>
                <a:latin typeface="Segoe Sans Text"/>
              </a:rPr>
              <a:t>new features</a:t>
            </a:r>
            <a:r>
              <a:rPr lang="en-US" sz="2400" baseline="30000" dirty="0">
                <a:solidFill>
                  <a:srgbClr val="000000"/>
                </a:solidFill>
                <a:latin typeface="Segoe Sans Text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49AC0B-195D-FC9F-C043-C55A419EE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79288" y="2019300"/>
            <a:ext cx="3303638" cy="32893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BFFCD-4085-EC73-172D-6A92E0F8EC2A}"/>
              </a:ext>
            </a:extLst>
          </p:cNvPr>
          <p:cNvSpPr txBox="1"/>
          <p:nvPr/>
        </p:nvSpPr>
        <p:spPr>
          <a:xfrm>
            <a:off x="9350670" y="2267777"/>
            <a:ext cx="1360874" cy="1360874"/>
          </a:xfrm>
          <a:prstGeom prst="ellipse">
            <a:avLst/>
          </a:prstGeom>
          <a:gradFill flip="none" rotWithShape="0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46%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583BB6-E2D0-DFD8-27D6-FC617306A396}"/>
              </a:ext>
            </a:extLst>
          </p:cNvPr>
          <p:cNvSpPr txBox="1"/>
          <p:nvPr/>
        </p:nvSpPr>
        <p:spPr>
          <a:xfrm>
            <a:off x="8379287" y="3839013"/>
            <a:ext cx="3303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Segoe Sans Text"/>
              </a:rPr>
              <a:t>Less time in developing new applications</a:t>
            </a:r>
            <a:r>
              <a:rPr lang="en-US" sz="2400" baseline="30000" dirty="0">
                <a:solidFill>
                  <a:srgbClr val="000000"/>
                </a:solidFill>
                <a:latin typeface="Segoe Sans Tex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702652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9474-07C5-660C-4FEE-8199C3F2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can help you modernize your application estate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30F0-156C-6DA1-2928-08D8D67AC52C}"/>
              </a:ext>
            </a:extLst>
          </p:cNvPr>
          <p:cNvSpPr txBox="1"/>
          <p:nvPr/>
        </p:nvSpPr>
        <p:spPr>
          <a:xfrm>
            <a:off x="509076" y="1549470"/>
            <a:ext cx="3303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Increase innovation agility for business-critical apps and become AI ready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12FC6-55F7-25FE-0B65-CA3296EFBDD8}"/>
              </a:ext>
            </a:extLst>
          </p:cNvPr>
          <p:cNvSpPr txBox="1"/>
          <p:nvPr/>
        </p:nvSpPr>
        <p:spPr>
          <a:xfrm>
            <a:off x="4364294" y="1549470"/>
            <a:ext cx="3303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Reduce cost and complexity barriers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to modernization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64C45-3993-DCF9-9BAD-E4FCA0BF6DF4}"/>
              </a:ext>
            </a:extLst>
          </p:cNvPr>
          <p:cNvSpPr txBox="1"/>
          <p:nvPr/>
        </p:nvSpPr>
        <p:spPr>
          <a:xfrm>
            <a:off x="8379287" y="1549470"/>
            <a:ext cx="3303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Modernize quickly by leveraging existing technology skillsets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75D3C-6D00-6126-502A-DFBE6C6DC1D5}"/>
              </a:ext>
            </a:extLst>
          </p:cNvPr>
          <p:cNvSpPr txBox="1"/>
          <p:nvPr/>
        </p:nvSpPr>
        <p:spPr>
          <a:xfrm>
            <a:off x="532779" y="3224052"/>
            <a:ext cx="3303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Rearchitect to modern application architectures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egoeUI"/>
              </a:rPr>
              <a:t>Continuously deploy new features and infuse AI faster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Performance and scale to meet business needs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42119-48DD-396D-EA08-5BFCB532D1F9}"/>
              </a:ext>
            </a:extLst>
          </p:cNvPr>
          <p:cNvSpPr txBox="1"/>
          <p:nvPr/>
        </p:nvSpPr>
        <p:spPr>
          <a:xfrm>
            <a:off x="4444181" y="3224051"/>
            <a:ext cx="3303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egoeUI"/>
              </a:rPr>
              <a:t>Re-platform multiple apps with minimal application changes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egoeUI"/>
              </a:rPr>
              <a:t>Gain operational efficiency and optimize cost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egoeUI"/>
              </a:rPr>
              <a:t>Increase reliability, security and 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70CE1-2D0C-C7A3-F1F3-4B09987894B4}"/>
              </a:ext>
            </a:extLst>
          </p:cNvPr>
          <p:cNvSpPr txBox="1"/>
          <p:nvPr/>
        </p:nvSpPr>
        <p:spPr>
          <a:xfrm>
            <a:off x="8379287" y="3169541"/>
            <a:ext cx="3303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egoeUI"/>
              </a:rPr>
              <a:t>Leverage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 existing application development skills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SegoeUI"/>
              </a:rPr>
              <a:t>Enhance productivity and reduce tech debt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Utilize existing database expertise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749DE3B-DE3B-E23F-9DE2-3EE2420BE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6947" y="5509326"/>
            <a:ext cx="1854939" cy="788349"/>
          </a:xfrm>
          <a:prstGeom prst="rect">
            <a:avLst/>
          </a:prstGeom>
        </p:spPr>
      </p:pic>
      <p:pic>
        <p:nvPicPr>
          <p:cNvPr id="14" name="Picture 13" descr="A logo with black text&#10;&#10;Description automatically generated">
            <a:extLst>
              <a:ext uri="{FF2B5EF4-FFF2-40B4-BE49-F238E27FC236}">
                <a16:creationId xmlns:a16="http://schemas.microsoft.com/office/drawing/2014/main" id="{542A173C-8681-5D3F-7439-28F0788D81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447" y="5646797"/>
            <a:ext cx="2420493" cy="527285"/>
          </a:xfrm>
          <a:prstGeom prst="rect">
            <a:avLst/>
          </a:prstGeom>
        </p:spPr>
      </p:pic>
      <p:pic>
        <p:nvPicPr>
          <p:cNvPr id="15" name="Picture 1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7322E9D3-BD54-9354-DEDD-B21562C62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328" y="5691701"/>
            <a:ext cx="1091244" cy="39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026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9474-07C5-660C-4FEE-8199C3F2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can help you modernize your application estate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30F0-156C-6DA1-2928-08D8D67AC52C}"/>
              </a:ext>
            </a:extLst>
          </p:cNvPr>
          <p:cNvSpPr txBox="1"/>
          <p:nvPr/>
        </p:nvSpPr>
        <p:spPr>
          <a:xfrm>
            <a:off x="509076" y="1549470"/>
            <a:ext cx="3303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Increase innovation agility for business-critical apps and become AI ready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12FC6-55F7-25FE-0B65-CA3296EFBDD8}"/>
              </a:ext>
            </a:extLst>
          </p:cNvPr>
          <p:cNvSpPr txBox="1"/>
          <p:nvPr/>
        </p:nvSpPr>
        <p:spPr>
          <a:xfrm>
            <a:off x="4364294" y="1549470"/>
            <a:ext cx="3303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Reduce cost and complexity barriers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to modernization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64C45-3993-DCF9-9BAD-E4FCA0BF6DF4}"/>
              </a:ext>
            </a:extLst>
          </p:cNvPr>
          <p:cNvSpPr txBox="1"/>
          <p:nvPr/>
        </p:nvSpPr>
        <p:spPr>
          <a:xfrm>
            <a:off x="8379287" y="1549470"/>
            <a:ext cx="3303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Modernize quickly by leveraging existing technology skillsets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77565C-8F7E-D4CF-F953-31A15DC18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4790" y="2781300"/>
            <a:ext cx="3552210" cy="35814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75D3C-6D00-6126-502A-DFBE6C6DC1D5}"/>
              </a:ext>
            </a:extLst>
          </p:cNvPr>
          <p:cNvSpPr txBox="1"/>
          <p:nvPr/>
        </p:nvSpPr>
        <p:spPr>
          <a:xfrm>
            <a:off x="509075" y="4134741"/>
            <a:ext cx="33036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“With Azure, our customers can submit more documentation online, and we can then use document analysis to extract information and conduct processing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highlight>
                  <a:srgbClr val="FFFFFF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accelerate workflows, ensure accuracy,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highlight>
                  <a:srgbClr val="FFFFFF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highlight>
                  <a:srgbClr val="FFFFFF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 improve user experiences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.” 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 flip="none">
                <a:gsLst>
                  <a:gs pos="25000">
                    <a:srgbClr val="0078D4"/>
                  </a:gs>
                  <a:gs pos="80597">
                    <a:srgbClr val="243A5E"/>
                  </a:gs>
                </a:gsLst>
                <a:lin ang="2700000" scaled="1"/>
                <a:tileRect/>
              </a:gra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E1593B-986E-762B-24F0-AD4313D4C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19896" y="2781300"/>
            <a:ext cx="3552210" cy="35814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42119-48DD-396D-EA08-5BFCB532D1F9}"/>
              </a:ext>
            </a:extLst>
          </p:cNvPr>
          <p:cNvSpPr txBox="1"/>
          <p:nvPr/>
        </p:nvSpPr>
        <p:spPr>
          <a:xfrm>
            <a:off x="4444182" y="4134741"/>
            <a:ext cx="33036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“With our migration to PaaS, we got what we wanted: greater scalability, reliability, security, agility in managing our IT infrastructure—and greater peace of mind—all without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highlight>
                  <a:srgbClr val="FFFFFF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the cost and hassle of doing this ourselves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.”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584BD2-169F-BEC5-F4E7-3E917691E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255002" y="2781300"/>
            <a:ext cx="3552210" cy="35814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70CE1-2D0C-C7A3-F1F3-4B09987894B4}"/>
              </a:ext>
            </a:extLst>
          </p:cNvPr>
          <p:cNvSpPr txBox="1"/>
          <p:nvPr/>
        </p:nvSpPr>
        <p:spPr>
          <a:xfrm>
            <a:off x="8379287" y="4134741"/>
            <a:ext cx="3303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“Nobody understands .NET and SQL Server better than Microsoft, which, through Azure, gave us a robust set of managed services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for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migrating our legacy applications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UI"/>
                <a:ea typeface="+mn-ea"/>
                <a:cs typeface="+mn-cs"/>
              </a:rPr>
              <a:t>to the cloud.”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749DE3B-DE3B-E23F-9DE2-3EE2420BE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6411" y="3005531"/>
            <a:ext cx="2169392" cy="921992"/>
          </a:xfrm>
          <a:prstGeom prst="rect">
            <a:avLst/>
          </a:prstGeom>
        </p:spPr>
      </p:pic>
      <p:pic>
        <p:nvPicPr>
          <p:cNvPr id="14" name="Picture 13" descr="A logo with black text&#10;&#10;Description automatically generated">
            <a:extLst>
              <a:ext uri="{FF2B5EF4-FFF2-40B4-BE49-F238E27FC236}">
                <a16:creationId xmlns:a16="http://schemas.microsoft.com/office/drawing/2014/main" id="{542A173C-8681-5D3F-7439-28F0788D8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897" y="3254828"/>
            <a:ext cx="2420493" cy="527285"/>
          </a:xfrm>
          <a:prstGeom prst="rect">
            <a:avLst/>
          </a:prstGeom>
        </p:spPr>
      </p:pic>
      <p:pic>
        <p:nvPicPr>
          <p:cNvPr id="15" name="Picture 1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7322E9D3-BD54-9354-DEDD-B21562C62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378" y="3383043"/>
            <a:ext cx="1091244" cy="39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3423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90FC-3DA2-4A78-8E45-4102690B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Microsoft’s app modernization journey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C1838C-4010-4F7C-A02A-BE39347F1F1E}"/>
              </a:ext>
            </a:extLst>
          </p:cNvPr>
          <p:cNvSpPr/>
          <p:nvPr/>
        </p:nvSpPr>
        <p:spPr bwMode="auto">
          <a:xfrm>
            <a:off x="4834963" y="2253660"/>
            <a:ext cx="2522075" cy="170708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Symbol"/>
                <a:cs typeface="+mn-cs"/>
                <a:sym typeface="Arial"/>
              </a:rPr>
              <a:t>On-prem datacenters worldwide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C2E591-D71F-4E31-B62C-11BE7D000DAB}"/>
              </a:ext>
            </a:extLst>
          </p:cNvPr>
          <p:cNvSpPr/>
          <p:nvPr/>
        </p:nvSpPr>
        <p:spPr bwMode="auto">
          <a:xfrm>
            <a:off x="1526596" y="2253660"/>
            <a:ext cx="2251660" cy="170708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2000+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Symbol" panose="020B0502040204020203" pitchFamily="34" charset="0"/>
                <a:cs typeface="+mn-cs"/>
                <a:sym typeface="Arial"/>
              </a:rPr>
              <a:t>Line-of-business applications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 Symbol" panose="020B0502040204020203" pitchFamily="34" charset="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47B678-10B5-4551-B5A1-ED90B633A9D2}"/>
              </a:ext>
            </a:extLst>
          </p:cNvPr>
          <p:cNvSpPr/>
          <p:nvPr/>
        </p:nvSpPr>
        <p:spPr bwMode="auto">
          <a:xfrm>
            <a:off x="8167973" y="2253660"/>
            <a:ext cx="2743200" cy="170708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Helvetica Neue"/>
              </a:rPr>
              <a:t>40K</a:t>
            </a:r>
          </a:p>
          <a:p>
            <a:pPr marL="0" marR="0" lvl="1" indent="0" algn="ctr" defTabSz="41275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0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 Symbol" panose="020B0502040204020203" pitchFamily="34" charset="0"/>
                <a:cs typeface="Helvetica Neue"/>
                <a:sym typeface="Helvetica Neue"/>
              </a:rPr>
              <a:t>Distinct operating system instances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 Symbol" panose="020B0502040204020203" pitchFamily="34" charset="0"/>
              <a:cs typeface="Helvetica Neue"/>
              <a:sym typeface="Helvetica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3BB2CD4-AEE5-4A4D-8E4F-EC85FB7AF359}"/>
              </a:ext>
            </a:extLst>
          </p:cNvPr>
          <p:cNvSpPr txBox="1">
            <a:spLocks/>
          </p:cNvSpPr>
          <p:nvPr/>
        </p:nvSpPr>
        <p:spPr>
          <a:xfrm>
            <a:off x="4834963" y="3950331"/>
            <a:ext cx="2522074" cy="679633"/>
          </a:xfrm>
          <a:prstGeom prst="rect">
            <a:avLst/>
          </a:prstGeom>
          <a:noFill/>
        </p:spPr>
        <p:txBody>
          <a:bodyPr wrap="square" tIns="89642" bIns="89642" anchor="t" anchorCtr="0">
            <a:no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 w="3175"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Applications spread </a:t>
            </a:r>
            <a:b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across eight on-prem datacenters worldwide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15F1E94-B9C6-4E34-A531-02B48353A894}"/>
              </a:ext>
            </a:extLst>
          </p:cNvPr>
          <p:cNvSpPr txBox="1">
            <a:spLocks/>
          </p:cNvSpPr>
          <p:nvPr/>
        </p:nvSpPr>
        <p:spPr>
          <a:xfrm>
            <a:off x="1391389" y="3950331"/>
            <a:ext cx="2522074" cy="679633"/>
          </a:xfrm>
          <a:prstGeom prst="rect">
            <a:avLst/>
          </a:prstGeom>
          <a:noFill/>
        </p:spPr>
        <p:txBody>
          <a:bodyPr wrap="square" tIns="89642" bIns="89642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&gt;2K enterprise LOB applications including complex and customized LOB applications, CRM, Office servers, Portals and SPS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21BEDF0-3628-4AD2-88CD-A3D42CEB05A5}"/>
              </a:ext>
            </a:extLst>
          </p:cNvPr>
          <p:cNvSpPr txBox="1">
            <a:spLocks/>
          </p:cNvSpPr>
          <p:nvPr/>
        </p:nvSpPr>
        <p:spPr>
          <a:xfrm>
            <a:off x="8278536" y="3950331"/>
            <a:ext cx="2522075" cy="679633"/>
          </a:xfrm>
          <a:prstGeom prst="rect">
            <a:avLst/>
          </a:prstGeom>
          <a:noFill/>
        </p:spPr>
        <p:txBody>
          <a:bodyPr wrap="square" tIns="89642" bIns="89642" anchor="t" anchorCtr="0">
            <a:no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 w="3175"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Applications consisting on </a:t>
            </a:r>
            <a:b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combined 40,000 distinct operating system instances</a:t>
            </a:r>
          </a:p>
        </p:txBody>
      </p:sp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3719619C-6F9B-8457-114D-1CE948C00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3104" y="1724834"/>
            <a:ext cx="3438645" cy="2371013"/>
          </a:xfrm>
          <a:prstGeom prst="round2SameRect">
            <a:avLst>
              <a:gd name="adj1" fmla="val 50000"/>
              <a:gd name="adj2" fmla="val 0"/>
            </a:avLst>
          </a:prstGeom>
          <a:ln w="317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ound Same Side Corner Rectangle 30">
            <a:extLst>
              <a:ext uri="{FF2B5EF4-FFF2-40B4-BE49-F238E27FC236}">
                <a16:creationId xmlns:a16="http://schemas.microsoft.com/office/drawing/2014/main" id="{77853CA7-AE93-26D4-3543-2B073804D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376678" y="2761765"/>
            <a:ext cx="3438645" cy="2371013"/>
          </a:xfrm>
          <a:prstGeom prst="round2SameRect">
            <a:avLst>
              <a:gd name="adj1" fmla="val 50000"/>
              <a:gd name="adj2" fmla="val 0"/>
            </a:avLst>
          </a:prstGeom>
          <a:ln w="317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ound Same Side Corner Rectangle 31">
            <a:extLst>
              <a:ext uri="{FF2B5EF4-FFF2-40B4-BE49-F238E27FC236}">
                <a16:creationId xmlns:a16="http://schemas.microsoft.com/office/drawing/2014/main" id="{D250CA81-D00C-1708-9D3D-8360ADFC8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20251" y="1724834"/>
            <a:ext cx="3438645" cy="2371013"/>
          </a:xfrm>
          <a:prstGeom prst="round2SameRect">
            <a:avLst>
              <a:gd name="adj1" fmla="val 50000"/>
              <a:gd name="adj2" fmla="val 0"/>
            </a:avLst>
          </a:prstGeom>
          <a:ln w="317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E4D4CB-8F88-5AC8-9826-AC5ECB054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78464" y="1653650"/>
            <a:ext cx="147925" cy="14792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2E8C408-F31C-1735-AED0-1CB3149E9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22038" y="5056424"/>
            <a:ext cx="147925" cy="14792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C98759-4314-B6E9-C26D-B48421E5F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65611" y="1653650"/>
            <a:ext cx="147925" cy="14792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9111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9529-B3C2-0094-A67E-BA69E94F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2641203"/>
            <a:ext cx="9144000" cy="1231106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Manage and scale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intelligent apps securely</a:t>
            </a:r>
          </a:p>
        </p:txBody>
      </p:sp>
    </p:spTree>
    <p:extLst>
      <p:ext uri="{BB962C8B-B14F-4D97-AF65-F5344CB8AC3E}">
        <p14:creationId xmlns:p14="http://schemas.microsoft.com/office/powerpoint/2010/main" val="281868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B8443-0482-033E-906C-E23728BDC8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1499" y="2514600"/>
            <a:ext cx="5524499" cy="18288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Segoe UI Semibold"/>
              </a:rPr>
              <a:t>Intelligent A</a:t>
            </a:r>
            <a:r>
              <a:rPr kumimoji="0" lang="en-US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</a:rPr>
              <a:t>pps </a:t>
            </a:r>
            <a:br>
              <a:rPr kumimoji="0" lang="en-US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</a:rPr>
            </a:br>
            <a:endParaRPr lang="en-US" dirty="0">
              <a:solidFill>
                <a:schemeClr val="tx1"/>
              </a:solidFill>
              <a:latin typeface="Segoe UI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D8B19-80F6-87E1-9F78-354627C601D1}"/>
              </a:ext>
            </a:extLst>
          </p:cNvPr>
          <p:cNvSpPr txBox="1"/>
          <p:nvPr/>
        </p:nvSpPr>
        <p:spPr>
          <a:xfrm>
            <a:off x="6095998" y="2514600"/>
            <a:ext cx="5524498" cy="1828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49C5B1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Use natural language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49C5B1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Driven by data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49C5B1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Personalized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50602F-0860-C683-E50F-3B1C9EB17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549593"/>
            <a:ext cx="0" cy="5758814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2"/>
                </a:gs>
                <a:gs pos="100000">
                  <a:schemeClr val="accent3"/>
                </a:gs>
              </a:gsLst>
              <a:lin ang="162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87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-4.81481E-6 L -0.01484 -4.81481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-4.81481E-6 L 0.01563 -4.81481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45F8B-F150-ECD6-D85F-B2836D1D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Streamline operations and increase efficiency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61AC8D-D1F7-0B19-4746-7297DF82C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9076" y="2019300"/>
            <a:ext cx="3303638" cy="32893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84E753-9D89-3549-7B25-42DE65BBA9FB}"/>
              </a:ext>
            </a:extLst>
          </p:cNvPr>
          <p:cNvSpPr txBox="1"/>
          <p:nvPr/>
        </p:nvSpPr>
        <p:spPr>
          <a:xfrm>
            <a:off x="1480458" y="2267777"/>
            <a:ext cx="1360874" cy="1360874"/>
          </a:xfrm>
          <a:prstGeom prst="ellipse">
            <a:avLst/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49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25%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B4351-781B-55D2-1290-B12192ED4727}"/>
              </a:ext>
            </a:extLst>
          </p:cNvPr>
          <p:cNvSpPr txBox="1"/>
          <p:nvPr/>
        </p:nvSpPr>
        <p:spPr>
          <a:xfrm>
            <a:off x="509075" y="3839013"/>
            <a:ext cx="3303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Segoe Sans Text"/>
              </a:rPr>
              <a:t>Reduction in downtime for intelligent apps</a:t>
            </a:r>
            <a:r>
              <a:rPr lang="en-US" sz="2400" baseline="30000" dirty="0">
                <a:solidFill>
                  <a:srgbClr val="000000"/>
                </a:solidFill>
                <a:latin typeface="Segoe Sans Text"/>
              </a:rPr>
              <a:t>1</a:t>
            </a:r>
            <a:endParaRPr lang="en-US" sz="2400" dirty="0">
              <a:solidFill>
                <a:srgbClr val="000000"/>
              </a:solidFill>
              <a:latin typeface="Segoe Sans Tex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557A94-220C-DB3F-4EB9-88985BD4C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4294" y="2019300"/>
            <a:ext cx="3303638" cy="32893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90B8A-FA34-4DCE-7ACA-C4A8E8038FBE}"/>
              </a:ext>
            </a:extLst>
          </p:cNvPr>
          <p:cNvSpPr txBox="1"/>
          <p:nvPr/>
        </p:nvSpPr>
        <p:spPr>
          <a:xfrm>
            <a:off x="5335676" y="2267777"/>
            <a:ext cx="1360874" cy="1360874"/>
          </a:xfrm>
          <a:prstGeom prst="ellipse">
            <a:avLst/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27%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CA0399-2DC7-59A8-9EB2-D2C38520F2E2}"/>
              </a:ext>
            </a:extLst>
          </p:cNvPr>
          <p:cNvSpPr txBox="1"/>
          <p:nvPr/>
        </p:nvSpPr>
        <p:spPr>
          <a:xfrm>
            <a:off x="4364293" y="3839013"/>
            <a:ext cx="330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Segoe Sans Text"/>
              </a:rPr>
              <a:t>Fewer security breaches</a:t>
            </a:r>
            <a:r>
              <a:rPr lang="en-US" sz="2400" baseline="30000" dirty="0">
                <a:solidFill>
                  <a:srgbClr val="000000"/>
                </a:solidFill>
                <a:latin typeface="Segoe Sans Text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Segoe Sans Text"/>
              </a:rPr>
              <a:t>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E4512F-27F5-0F45-1204-482014D9F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79288" y="2019300"/>
            <a:ext cx="3303638" cy="32893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1000">
                    <a:srgbClr val="000000"/>
                  </a:gs>
                  <a:gs pos="42000">
                    <a:srgbClr val="000000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9ED6F4-9691-BF0D-6072-BEE9C47AE526}"/>
              </a:ext>
            </a:extLst>
          </p:cNvPr>
          <p:cNvSpPr txBox="1"/>
          <p:nvPr/>
        </p:nvSpPr>
        <p:spPr>
          <a:xfrm>
            <a:off x="9350670" y="2267777"/>
            <a:ext cx="1360874" cy="1360874"/>
          </a:xfrm>
          <a:prstGeom prst="ellipse">
            <a:avLst/>
          </a:prstGeom>
          <a:gradFill flip="none" rotWithShape="0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87%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65CF05-6820-D0EB-042E-37B333F6E61C}"/>
              </a:ext>
            </a:extLst>
          </p:cNvPr>
          <p:cNvSpPr txBox="1"/>
          <p:nvPr/>
        </p:nvSpPr>
        <p:spPr>
          <a:xfrm>
            <a:off x="8379287" y="3839013"/>
            <a:ext cx="3303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Segoe Sans Text"/>
              </a:rPr>
              <a:t>Less time </a:t>
            </a:r>
            <a:br>
              <a:rPr lang="en-US" sz="2400" dirty="0">
                <a:solidFill>
                  <a:srgbClr val="000000"/>
                </a:solidFill>
                <a:latin typeface="Segoe Sans Text"/>
              </a:rPr>
            </a:br>
            <a:r>
              <a:rPr lang="en-US" sz="2400" dirty="0">
                <a:solidFill>
                  <a:srgbClr val="000000"/>
                </a:solidFill>
                <a:latin typeface="Segoe Sans Text"/>
              </a:rPr>
              <a:t>in deploying </a:t>
            </a:r>
            <a:br>
              <a:rPr lang="en-US" sz="2400" dirty="0">
                <a:solidFill>
                  <a:srgbClr val="000000"/>
                </a:solidFill>
                <a:latin typeface="Segoe Sans Text"/>
              </a:rPr>
            </a:br>
            <a:r>
              <a:rPr lang="en-US" sz="2400" dirty="0">
                <a:solidFill>
                  <a:srgbClr val="000000"/>
                </a:solidFill>
                <a:latin typeface="Segoe Sans Text"/>
              </a:rPr>
              <a:t>IT resources</a:t>
            </a:r>
            <a:r>
              <a:rPr lang="en-US" sz="2400" baseline="30000" dirty="0">
                <a:solidFill>
                  <a:srgbClr val="000000"/>
                </a:solidFill>
                <a:latin typeface="Segoe Sans Text"/>
              </a:rPr>
              <a:t>2</a:t>
            </a:r>
            <a:endParaRPr lang="en-US" sz="2400" dirty="0">
              <a:solidFill>
                <a:srgbClr val="000000"/>
              </a:solidFill>
              <a:latin typeface="Segoe Sans Tex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20771-514D-E922-B695-3D275832B7FF}"/>
              </a:ext>
            </a:extLst>
          </p:cNvPr>
          <p:cNvSpPr txBox="1"/>
          <p:nvPr/>
        </p:nvSpPr>
        <p:spPr>
          <a:xfrm>
            <a:off x="509075" y="6179467"/>
            <a:ext cx="73482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1200" dirty="0">
                <a:hlinkClick r:id="rId3"/>
              </a:rPr>
              <a:t>The Total Economic Impact™ of Microsoft Azure App Innovation</a:t>
            </a:r>
            <a:r>
              <a:rPr lang="en-US" sz="1200" dirty="0"/>
              <a:t>, a commissioned study conducted by Forrester Consulting, 2023.  Base:  114 developer managers and executives</a:t>
            </a:r>
          </a:p>
          <a:p>
            <a:pPr marL="457200" indent="-457200">
              <a:buFontTx/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Segoe Sans Tex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Business Value of Migrating and Modernizing to Microsoft Azure – IDC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65330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D1B36ABF-13D0-D83F-AB61-4812D29CC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22315" y="1866900"/>
            <a:ext cx="3333086" cy="1104900"/>
          </a:xfrm>
          <a:prstGeom prst="round2SameRect">
            <a:avLst>
              <a:gd name="adj1" fmla="val 18815"/>
              <a:gd name="adj2" fmla="val 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AI-assisted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operations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0B9B02E5-79ED-67DD-85F1-2F4E36B1A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6599" y="1866900"/>
            <a:ext cx="3333086" cy="1104900"/>
          </a:xfrm>
          <a:prstGeom prst="round2SameRect">
            <a:avLst>
              <a:gd name="adj1" fmla="val 18815"/>
              <a:gd name="adj2" fmla="val 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Scale and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performance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8C64ADDC-A8D5-B760-65D8-C725ED7EE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29457" y="1866900"/>
            <a:ext cx="3333086" cy="1104900"/>
          </a:xfrm>
          <a:prstGeom prst="round2SameRect">
            <a:avLst>
              <a:gd name="adj1" fmla="val 18815"/>
              <a:gd name="adj2" fmla="val 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Code to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cloud security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0A03F8-5BF8-3369-C550-A3C74AE5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noProof="0" dirty="0"/>
              <a:t>Azure AI app platform capabilities can help with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0DBE9F-806E-05C3-2301-5D953D954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6599" y="1866900"/>
            <a:ext cx="3333086" cy="33274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2801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60+ regions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SLAs up to 99.999%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DBs with &lt;10ms latency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3BA5A7-E141-EDB0-288A-86F4E6700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29457" y="1866900"/>
            <a:ext cx="3333086" cy="33274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2801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Code security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Threat protection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Responsible AI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Content safety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701DAB-0708-251C-6BFE-E7ACD8603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22315" y="1866900"/>
            <a:ext cx="3333086" cy="3327400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2801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Governance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Cost 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Observability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Microsoft Copilot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in Azure</a:t>
            </a:r>
          </a:p>
        </p:txBody>
      </p:sp>
    </p:spTree>
    <p:extLst>
      <p:ext uri="{BB962C8B-B14F-4D97-AF65-F5344CB8AC3E}">
        <p14:creationId xmlns:p14="http://schemas.microsoft.com/office/powerpoint/2010/main" val="25497665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E0B19-BDF2-EA6A-C6DE-9700A22D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009901"/>
          </a:xfrm>
          <a:prstGeom prst="rect">
            <a:avLst/>
          </a:prstGeom>
          <a:effectLst>
            <a:outerShdw blurRad="177800" dist="76200" dir="5400000" rotWithShape="0">
              <a:prstClr val="black">
                <a:alpha val="18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F04A9-7D04-A8A3-7333-4130CB978A7D}"/>
              </a:ext>
            </a:extLst>
          </p:cNvPr>
          <p:cNvSpPr txBox="1"/>
          <p:nvPr/>
        </p:nvSpPr>
        <p:spPr>
          <a:xfrm>
            <a:off x="1276734" y="3981652"/>
            <a:ext cx="10089920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“When managing on-premises systems, we had to handle upgrades, security patches, immediate fixes, and regular maintenance. In Azure, many of these tasks are handled behind the scenes, </a:t>
            </a:r>
            <a:r>
              <a:rPr lang="en-US" sz="2400" b="1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</a:rPr>
              <a:t>reducing the operational load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on our team. </a:t>
            </a:r>
            <a:r>
              <a:rPr lang="en-US" sz="2400" b="1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</a:rPr>
              <a:t>Maintenance efforts 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have been </a:t>
            </a:r>
            <a:r>
              <a:rPr lang="en-US" sz="2400" b="1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</a:rPr>
              <a:t>significantly reduced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.” </a:t>
            </a:r>
          </a:p>
          <a:p>
            <a:pPr marL="0" lvl="1" algn="ctr">
              <a:spcBef>
                <a:spcPts val="1200"/>
              </a:spcBef>
              <a:defRPr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Ulaş Ergin, IT, Digital Banking and Software Architecture 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Department Manager, Credit Europe Bank NV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A6D971-6B97-1F74-AEE5-59949CFCB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75201" y="2413291"/>
            <a:ext cx="2641598" cy="1097844"/>
          </a:xfrm>
          <a:prstGeom prst="roundRect">
            <a:avLst>
              <a:gd name="adj" fmla="val 22222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10" name="Picture 4" descr="Credit Europa Bank: vind &amp; vergelijk de producten - Bank.nl">
            <a:extLst>
              <a:ext uri="{FF2B5EF4-FFF2-40B4-BE49-F238E27FC236}">
                <a16:creationId xmlns:a16="http://schemas.microsoft.com/office/drawing/2014/main" id="{60323FFD-AD5F-F582-F543-BCE02061C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216" b="30216"/>
          <a:stretch/>
        </p:blipFill>
        <p:spPr bwMode="auto">
          <a:xfrm>
            <a:off x="4916300" y="2495426"/>
            <a:ext cx="2359400" cy="93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E4D0F-1E78-7EA6-1C8F-8C1436177F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Customer story</a:t>
            </a:r>
          </a:p>
        </p:txBody>
      </p:sp>
    </p:spTree>
    <p:extLst>
      <p:ext uri="{BB962C8B-B14F-4D97-AF65-F5344CB8AC3E}">
        <p14:creationId xmlns:p14="http://schemas.microsoft.com/office/powerpoint/2010/main" val="31990534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2F7C2EF-53F2-53F2-2CA6-4CBFF4877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108" y="0"/>
            <a:ext cx="11089784" cy="5388883"/>
            <a:chOff x="-7245384" y="-1746212"/>
            <a:chExt cx="12192001" cy="5924488"/>
          </a:xfrm>
        </p:grpSpPr>
        <p:pic>
          <p:nvPicPr>
            <p:cNvPr id="360" name="Picture Placeholder 358">
              <a:extLst>
                <a:ext uri="{FF2B5EF4-FFF2-40B4-BE49-F238E27FC236}">
                  <a16:creationId xmlns:a16="http://schemas.microsoft.com/office/drawing/2014/main" id="{4B67E22C-9CB9-9383-C277-C950FBC8D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7" t="3653" r="151" b="-808"/>
            <a:stretch/>
          </p:blipFill>
          <p:spPr bwMode="ltGray">
            <a:xfrm>
              <a:off x="-7245384" y="-1746212"/>
              <a:ext cx="12192001" cy="5924488"/>
            </a:xfrm>
            <a:prstGeom prst="rect">
              <a:avLst/>
            </a:prstGeom>
            <a:solidFill>
              <a:srgbClr val="FFFFFF"/>
            </a:solidFill>
          </p:spPr>
        </p:pic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8FB468A5-E080-53E4-4F44-525C3B144A7F}"/>
                </a:ext>
              </a:extLst>
            </p:cNvPr>
            <p:cNvGrpSpPr/>
            <p:nvPr/>
          </p:nvGrpSpPr>
          <p:grpSpPr>
            <a:xfrm>
              <a:off x="-6752944" y="-1652294"/>
              <a:ext cx="10610919" cy="4609701"/>
              <a:chOff x="677856" y="466286"/>
              <a:chExt cx="10580999" cy="4596702"/>
            </a:xfrm>
            <a:gradFill>
              <a:gsLst>
                <a:gs pos="100000">
                  <a:srgbClr val="49C5B1"/>
                </a:gs>
                <a:gs pos="0">
                  <a:srgbClr val="0078D4"/>
                </a:gs>
              </a:gsLst>
              <a:lin ang="18900000" scaled="1"/>
            </a:gradFill>
          </p:grpSpPr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7313C65B-A6EF-6E42-2276-05D4E9A3F477}"/>
                  </a:ext>
                </a:extLst>
              </p:cNvPr>
              <p:cNvSpPr/>
              <p:nvPr/>
            </p:nvSpPr>
            <p:spPr bwMode="auto">
              <a:xfrm>
                <a:off x="2631999" y="4882853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A15B9132-95D5-D66E-1C51-4D9852A84083}"/>
                  </a:ext>
                </a:extLst>
              </p:cNvPr>
              <p:cNvSpPr/>
              <p:nvPr/>
            </p:nvSpPr>
            <p:spPr bwMode="auto">
              <a:xfrm>
                <a:off x="3621484" y="4283449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373D8B99-8F01-B72C-C6B4-5520D4179708}"/>
                  </a:ext>
                </a:extLst>
              </p:cNvPr>
              <p:cNvSpPr/>
              <p:nvPr/>
            </p:nvSpPr>
            <p:spPr bwMode="auto">
              <a:xfrm>
                <a:off x="1446496" y="2382021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4534E48D-A4E7-64B0-E400-B1AB4DC641C6}"/>
                  </a:ext>
                </a:extLst>
              </p:cNvPr>
              <p:cNvSpPr/>
              <p:nvPr/>
            </p:nvSpPr>
            <p:spPr bwMode="auto">
              <a:xfrm>
                <a:off x="2215922" y="1738187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2FDC6100-49C9-D89D-8382-592EE4FE048A}"/>
                  </a:ext>
                </a:extLst>
              </p:cNvPr>
              <p:cNvSpPr/>
              <p:nvPr/>
            </p:nvSpPr>
            <p:spPr bwMode="auto">
              <a:xfrm>
                <a:off x="5208493" y="1581347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227006F5-21C5-ADD1-1245-CB61832CB9D3}"/>
                  </a:ext>
                </a:extLst>
              </p:cNvPr>
              <p:cNvSpPr/>
              <p:nvPr/>
            </p:nvSpPr>
            <p:spPr bwMode="auto">
              <a:xfrm>
                <a:off x="5963543" y="466286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5856103C-D07A-822B-0685-92FC72216E81}"/>
                  </a:ext>
                </a:extLst>
              </p:cNvPr>
              <p:cNvSpPr/>
              <p:nvPr/>
            </p:nvSpPr>
            <p:spPr bwMode="auto">
              <a:xfrm>
                <a:off x="5767113" y="858730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5FA8E321-6758-321F-ECF2-65BB2BA4B519}"/>
                  </a:ext>
                </a:extLst>
              </p:cNvPr>
              <p:cNvSpPr/>
              <p:nvPr/>
            </p:nvSpPr>
            <p:spPr bwMode="auto">
              <a:xfrm>
                <a:off x="6124351" y="948061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5AB24767-0E79-677E-21E9-580727A974C5}"/>
                  </a:ext>
                </a:extLst>
              </p:cNvPr>
              <p:cNvSpPr/>
              <p:nvPr/>
            </p:nvSpPr>
            <p:spPr bwMode="auto">
              <a:xfrm>
                <a:off x="5923321" y="1151516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7B63B8A0-51DA-E66E-6A15-A84CDD62A708}"/>
                  </a:ext>
                </a:extLst>
              </p:cNvPr>
              <p:cNvSpPr/>
              <p:nvPr/>
            </p:nvSpPr>
            <p:spPr bwMode="auto">
              <a:xfrm>
                <a:off x="5713508" y="1349674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48E956C5-B999-619D-C921-AA006953DB5D}"/>
                  </a:ext>
                </a:extLst>
              </p:cNvPr>
              <p:cNvSpPr/>
              <p:nvPr/>
            </p:nvSpPr>
            <p:spPr bwMode="auto">
              <a:xfrm>
                <a:off x="6219399" y="1661423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C34F8F45-BFCD-2FD5-4B4B-89662EA15FD3}"/>
                  </a:ext>
                </a:extLst>
              </p:cNvPr>
              <p:cNvSpPr/>
              <p:nvPr/>
            </p:nvSpPr>
            <p:spPr bwMode="auto">
              <a:xfrm>
                <a:off x="6662577" y="1998042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D8CF2C36-BDFA-5DD0-3C60-4C3F9EA16C56}"/>
                  </a:ext>
                </a:extLst>
              </p:cNvPr>
              <p:cNvSpPr/>
              <p:nvPr/>
            </p:nvSpPr>
            <p:spPr bwMode="auto">
              <a:xfrm>
                <a:off x="9993203" y="2361099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9E07C66F-9FE6-8D77-624D-D5401A86AFF6}"/>
                  </a:ext>
                </a:extLst>
              </p:cNvPr>
              <p:cNvSpPr/>
              <p:nvPr/>
            </p:nvSpPr>
            <p:spPr bwMode="auto">
              <a:xfrm>
                <a:off x="1067491" y="1472021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8975FBAE-B5A2-2090-75B4-2F09EAB04F20}"/>
                  </a:ext>
                </a:extLst>
              </p:cNvPr>
              <p:cNvSpPr/>
              <p:nvPr/>
            </p:nvSpPr>
            <p:spPr bwMode="auto">
              <a:xfrm>
                <a:off x="1916468" y="1577667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39F28558-3193-14EF-CECB-7157BA339512}"/>
                  </a:ext>
                </a:extLst>
              </p:cNvPr>
              <p:cNvSpPr/>
              <p:nvPr/>
            </p:nvSpPr>
            <p:spPr bwMode="auto">
              <a:xfrm>
                <a:off x="2364183" y="1617980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E18E8508-9623-E65B-3A1E-C3C5A409E786}"/>
                  </a:ext>
                </a:extLst>
              </p:cNvPr>
              <p:cNvSpPr/>
              <p:nvPr/>
            </p:nvSpPr>
            <p:spPr bwMode="auto">
              <a:xfrm>
                <a:off x="2655075" y="1124973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615B6FD7-3CBD-312C-2977-30A21A1FA222}"/>
                  </a:ext>
                </a:extLst>
              </p:cNvPr>
              <p:cNvSpPr/>
              <p:nvPr/>
            </p:nvSpPr>
            <p:spPr bwMode="auto">
              <a:xfrm>
                <a:off x="5266316" y="995295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350DCCB2-11F0-1428-E950-967352B344D7}"/>
                  </a:ext>
                </a:extLst>
              </p:cNvPr>
              <p:cNvSpPr/>
              <p:nvPr/>
            </p:nvSpPr>
            <p:spPr bwMode="auto">
              <a:xfrm>
                <a:off x="5661245" y="494266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8E008DC1-2247-6850-DFE9-576D71FAEB6F}"/>
                  </a:ext>
                </a:extLst>
              </p:cNvPr>
              <p:cNvSpPr/>
              <p:nvPr/>
            </p:nvSpPr>
            <p:spPr bwMode="auto">
              <a:xfrm>
                <a:off x="5877469" y="718561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7B29A47-0243-753A-2F17-2F804A86F623}"/>
                  </a:ext>
                </a:extLst>
              </p:cNvPr>
              <p:cNvSpPr/>
              <p:nvPr/>
            </p:nvSpPr>
            <p:spPr bwMode="auto">
              <a:xfrm>
                <a:off x="8121654" y="2404131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9E499097-5C4F-5DA9-9333-208E1D5B8152}"/>
                  </a:ext>
                </a:extLst>
              </p:cNvPr>
              <p:cNvSpPr/>
              <p:nvPr/>
            </p:nvSpPr>
            <p:spPr bwMode="auto">
              <a:xfrm>
                <a:off x="8373150" y="2734220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AFD12D5A-67E2-12BA-A69F-7391BB8C70EE}"/>
                  </a:ext>
                </a:extLst>
              </p:cNvPr>
              <p:cNvSpPr/>
              <p:nvPr/>
            </p:nvSpPr>
            <p:spPr bwMode="auto">
              <a:xfrm>
                <a:off x="11092457" y="4934816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141A123D-23ED-7F6D-A5EE-360D2DCB4D35}"/>
                  </a:ext>
                </a:extLst>
              </p:cNvPr>
              <p:cNvSpPr/>
              <p:nvPr/>
            </p:nvSpPr>
            <p:spPr bwMode="auto">
              <a:xfrm>
                <a:off x="9958009" y="2089760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FA9E0187-C834-3E6F-2DBE-0093B0226261}"/>
                  </a:ext>
                </a:extLst>
              </p:cNvPr>
              <p:cNvSpPr/>
              <p:nvPr/>
            </p:nvSpPr>
            <p:spPr bwMode="auto">
              <a:xfrm>
                <a:off x="9847980" y="2089760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5C84A1C-EB49-5A22-D7B6-3063AC5B9928}"/>
                  </a:ext>
                </a:extLst>
              </p:cNvPr>
              <p:cNvSpPr/>
              <p:nvPr/>
            </p:nvSpPr>
            <p:spPr bwMode="auto">
              <a:xfrm>
                <a:off x="10382410" y="1916856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01DF0D4F-EB25-EE75-57A4-B64DA62B5803}"/>
                  </a:ext>
                </a:extLst>
              </p:cNvPr>
              <p:cNvSpPr/>
              <p:nvPr/>
            </p:nvSpPr>
            <p:spPr bwMode="auto">
              <a:xfrm>
                <a:off x="10240943" y="1751812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7C21E3D3-18EB-D006-1A69-52E25ABA3088}"/>
                  </a:ext>
                </a:extLst>
              </p:cNvPr>
              <p:cNvSpPr/>
              <p:nvPr/>
            </p:nvSpPr>
            <p:spPr bwMode="auto">
              <a:xfrm>
                <a:off x="9923344" y="1403037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44D00B7F-44D8-3AFC-7F98-760340CC0BC8}"/>
                  </a:ext>
                </a:extLst>
              </p:cNvPr>
              <p:cNvSpPr/>
              <p:nvPr/>
            </p:nvSpPr>
            <p:spPr bwMode="auto">
              <a:xfrm>
                <a:off x="9782288" y="1321626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0FFF18DE-D4B7-3E3A-AA36-47AA82189EFE}"/>
                  </a:ext>
                </a:extLst>
              </p:cNvPr>
              <p:cNvSpPr/>
              <p:nvPr/>
            </p:nvSpPr>
            <p:spPr bwMode="auto">
              <a:xfrm>
                <a:off x="1056514" y="1866718"/>
                <a:ext cx="124491" cy="124491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684982E5-2B29-0ACA-D26B-5D1BFA09C2B1}"/>
                  </a:ext>
                </a:extLst>
              </p:cNvPr>
              <p:cNvSpPr/>
              <p:nvPr/>
            </p:nvSpPr>
            <p:spPr bwMode="auto">
              <a:xfrm>
                <a:off x="1463783" y="2079729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C9059D95-C02C-6CEF-6A9B-C09CBB72B299}"/>
                  </a:ext>
                </a:extLst>
              </p:cNvPr>
              <p:cNvSpPr/>
              <p:nvPr/>
            </p:nvSpPr>
            <p:spPr bwMode="auto">
              <a:xfrm>
                <a:off x="2120367" y="1895232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F31ECFE9-82D5-2915-4E01-0B3884D1D0DC}"/>
                  </a:ext>
                </a:extLst>
              </p:cNvPr>
              <p:cNvSpPr/>
              <p:nvPr/>
            </p:nvSpPr>
            <p:spPr bwMode="auto">
              <a:xfrm>
                <a:off x="677856" y="1356676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6FA7A574-8475-2CB2-A1E9-F1D82875544A}"/>
                  </a:ext>
                </a:extLst>
              </p:cNvPr>
              <p:cNvSpPr/>
              <p:nvPr/>
            </p:nvSpPr>
            <p:spPr bwMode="auto">
              <a:xfrm>
                <a:off x="740730" y="1639610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186C47B0-E7BD-155F-7F54-059516A61868}"/>
                  </a:ext>
                </a:extLst>
              </p:cNvPr>
              <p:cNvSpPr/>
              <p:nvPr/>
            </p:nvSpPr>
            <p:spPr bwMode="auto">
              <a:xfrm>
                <a:off x="1669640" y="1410690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1BEFB601-3E68-B841-B152-1B55E67D36A5}"/>
                  </a:ext>
                </a:extLst>
              </p:cNvPr>
              <p:cNvSpPr/>
              <p:nvPr/>
            </p:nvSpPr>
            <p:spPr bwMode="auto">
              <a:xfrm>
                <a:off x="2218273" y="1325239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AFC98E1C-F9E1-0FB2-8637-782F8490DBBC}"/>
                  </a:ext>
                </a:extLst>
              </p:cNvPr>
              <p:cNvSpPr/>
              <p:nvPr/>
            </p:nvSpPr>
            <p:spPr bwMode="auto">
              <a:xfrm>
                <a:off x="6462277" y="4453228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7E71B4E8-221B-BB9F-D47E-FBBF809FE55A}"/>
                  </a:ext>
                </a:extLst>
              </p:cNvPr>
              <p:cNvSpPr/>
              <p:nvPr/>
            </p:nvSpPr>
            <p:spPr bwMode="auto">
              <a:xfrm>
                <a:off x="11130683" y="4720443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37761F0B-27AC-A20F-48D3-5164C01F1DC7}"/>
                  </a:ext>
                </a:extLst>
              </p:cNvPr>
              <p:cNvSpPr/>
              <p:nvPr/>
            </p:nvSpPr>
            <p:spPr bwMode="auto">
              <a:xfrm>
                <a:off x="9188037" y="3170484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94E23F28-774B-CB02-54DE-F09CE13755B2}"/>
                  </a:ext>
                </a:extLst>
              </p:cNvPr>
              <p:cNvSpPr/>
              <p:nvPr/>
            </p:nvSpPr>
            <p:spPr bwMode="auto">
              <a:xfrm>
                <a:off x="9668859" y="2362663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F30482D6-CC5D-AC9E-497C-2354F9864955}"/>
                  </a:ext>
                </a:extLst>
              </p:cNvPr>
              <p:cNvSpPr/>
              <p:nvPr/>
            </p:nvSpPr>
            <p:spPr bwMode="auto">
              <a:xfrm>
                <a:off x="10706282" y="1796795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E1055BC4-0427-C02F-A53A-3043C96DC016}"/>
                  </a:ext>
                </a:extLst>
              </p:cNvPr>
              <p:cNvSpPr/>
              <p:nvPr/>
            </p:nvSpPr>
            <p:spPr bwMode="auto">
              <a:xfrm>
                <a:off x="7483982" y="2315507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FBC581B7-5260-F4DB-235E-1FD656EDC773}"/>
                  </a:ext>
                </a:extLst>
              </p:cNvPr>
              <p:cNvSpPr/>
              <p:nvPr/>
            </p:nvSpPr>
            <p:spPr bwMode="auto">
              <a:xfrm>
                <a:off x="7232486" y="2268351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DCD23A70-2AD7-E51F-E322-51DC575E30B0}"/>
                  </a:ext>
                </a:extLst>
              </p:cNvPr>
              <p:cNvSpPr/>
              <p:nvPr/>
            </p:nvSpPr>
            <p:spPr bwMode="auto">
              <a:xfrm>
                <a:off x="5047609" y="900839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5D82BB72-1D28-23E1-2C1D-A56B0A6BE161}"/>
                  </a:ext>
                </a:extLst>
              </p:cNvPr>
              <p:cNvSpPr/>
              <p:nvPr/>
            </p:nvSpPr>
            <p:spPr bwMode="auto">
              <a:xfrm>
                <a:off x="5395399" y="982219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88646465-6C7C-9272-A5F4-D122D04325DB}"/>
                  </a:ext>
                </a:extLst>
              </p:cNvPr>
              <p:cNvSpPr/>
              <p:nvPr/>
            </p:nvSpPr>
            <p:spPr bwMode="auto">
              <a:xfrm>
                <a:off x="5421536" y="1207495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B3B3A7EB-5A33-9509-8DB1-CA1EEE0623BC}"/>
                  </a:ext>
                </a:extLst>
              </p:cNvPr>
              <p:cNvSpPr/>
              <p:nvPr/>
            </p:nvSpPr>
            <p:spPr bwMode="auto">
              <a:xfrm>
                <a:off x="5626648" y="943661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B302CBC5-0B11-D884-15DA-5625AEB09809}"/>
                  </a:ext>
                </a:extLst>
              </p:cNvPr>
              <p:cNvSpPr/>
              <p:nvPr/>
            </p:nvSpPr>
            <p:spPr bwMode="auto">
              <a:xfrm>
                <a:off x="5734897" y="1025963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5D02FD2F-C3E3-E8E6-F649-ADFD6AF62DA6}"/>
                  </a:ext>
                </a:extLst>
              </p:cNvPr>
              <p:cNvSpPr/>
              <p:nvPr/>
            </p:nvSpPr>
            <p:spPr bwMode="auto">
              <a:xfrm>
                <a:off x="5673032" y="1191776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F594274F-E969-A723-990F-390F748A9777}"/>
                  </a:ext>
                </a:extLst>
              </p:cNvPr>
              <p:cNvSpPr/>
              <p:nvPr/>
            </p:nvSpPr>
            <p:spPr bwMode="auto">
              <a:xfrm>
                <a:off x="8373150" y="2464546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3F149848-30F6-18D2-E6D6-8C3758F2CCE6}"/>
                  </a:ext>
                </a:extLst>
              </p:cNvPr>
              <p:cNvSpPr/>
              <p:nvPr/>
            </p:nvSpPr>
            <p:spPr bwMode="auto">
              <a:xfrm>
                <a:off x="9449513" y="3623888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A48F6C9F-A8B5-B96C-0181-33EC363AA845}"/>
                  </a:ext>
                </a:extLst>
              </p:cNvPr>
              <p:cNvSpPr/>
              <p:nvPr/>
            </p:nvSpPr>
            <p:spPr bwMode="auto">
              <a:xfrm>
                <a:off x="9287053" y="3342815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2093188B-E107-CADC-487D-48B14720BB9A}"/>
                  </a:ext>
                </a:extLst>
              </p:cNvPr>
              <p:cNvSpPr/>
              <p:nvPr/>
            </p:nvSpPr>
            <p:spPr bwMode="auto">
              <a:xfrm>
                <a:off x="9800315" y="1442346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F00CF7AE-7DAC-3B23-1DDD-8B2A6F8C003C}"/>
                  </a:ext>
                </a:extLst>
              </p:cNvPr>
              <p:cNvSpPr/>
              <p:nvPr/>
            </p:nvSpPr>
            <p:spPr bwMode="auto">
              <a:xfrm>
                <a:off x="6200191" y="4816574"/>
                <a:ext cx="128172" cy="12817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1ABD9B-3648-EC12-6996-9844B8C4A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88402" y="4307423"/>
            <a:ext cx="9533597" cy="830997"/>
            <a:chOff x="971225" y="4854960"/>
            <a:chExt cx="9533597" cy="830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7F9FB3-16DF-12A4-E25C-0EF88F632B0D}"/>
                </a:ext>
              </a:extLst>
            </p:cNvPr>
            <p:cNvGrpSpPr/>
            <p:nvPr/>
          </p:nvGrpSpPr>
          <p:grpSpPr>
            <a:xfrm>
              <a:off x="971225" y="4854960"/>
              <a:ext cx="2337345" cy="830997"/>
              <a:chOff x="971225" y="5124146"/>
              <a:chExt cx="2337345" cy="830997"/>
            </a:xfrm>
          </p:grpSpPr>
          <p:sp>
            <p:nvSpPr>
              <p:cNvPr id="352" name="Title 19">
                <a:extLst>
                  <a:ext uri="{FF2B5EF4-FFF2-40B4-BE49-F238E27FC236}">
                    <a16:creationId xmlns:a16="http://schemas.microsoft.com/office/drawing/2014/main" id="{27F73579-D0AC-CBF5-28F8-216A5B7C8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225" y="5124146"/>
                <a:ext cx="1436211" cy="830997"/>
              </a:xfrm>
              <a:prstGeom prst="rect">
                <a:avLst/>
              </a:prstGeom>
              <a:noFill/>
              <a:ln>
                <a:noFill/>
                <a:prstDash/>
              </a:ln>
              <a:effectLst/>
            </p:spPr>
            <p:txBody>
              <a:bodyPr rot="0" spcFirstLastPara="0" vertOverflow="overflow" horzOverflow="overflow" vert="horz" wrap="square" lIns="18288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lvl1pPr algn="ctr" defTabSz="932742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>
                    <a:ln w="3175">
                      <a:noFill/>
                    </a:ln>
                    <a:solidFill>
                      <a:schemeClr val="accent2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-50" normalizeH="0" baseline="0" noProof="0" dirty="0">
                    <a:ln w="3175">
                      <a:noFill/>
                    </a:ln>
                    <a:gradFill>
                      <a:gsLst>
                        <a:gs pos="0">
                          <a:srgbClr val="F4364C"/>
                        </a:gs>
                        <a:gs pos="68000">
                          <a:srgbClr val="C03BC4"/>
                        </a:gs>
                      </a:gsLst>
                      <a:lin ang="10800000" scaled="1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itchFamily="34" charset="0"/>
                  </a:rPr>
                  <a:t>60+</a:t>
                </a:r>
              </a:p>
            </p:txBody>
          </p:sp>
          <p:sp>
            <p:nvSpPr>
              <p:cNvPr id="4" name="Title 19">
                <a:extLst>
                  <a:ext uri="{FF2B5EF4-FFF2-40B4-BE49-F238E27FC236}">
                    <a16:creationId xmlns:a16="http://schemas.microsoft.com/office/drawing/2014/main" id="{5A10BED9-758B-4A5C-A2B3-3734D0E938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878" y="5262645"/>
                <a:ext cx="979692" cy="553998"/>
              </a:xfrm>
              <a:prstGeom prst="rect">
                <a:avLst/>
              </a:prstGeom>
              <a:noFill/>
              <a:ln>
                <a:noFill/>
                <a:prstDash/>
              </a:ln>
              <a:effectLst/>
            </p:spPr>
            <p:txBody>
              <a:bodyPr rot="0" spcFirstLastPara="0" vertOverflow="overflow" horzOverflow="overflow" vert="horz" wrap="square" lIns="18288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lvl1pPr algn="ctr" defTabSz="932742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>
                    <a:ln w="3175">
                      <a:noFill/>
                    </a:ln>
                    <a:solidFill>
                      <a:schemeClr val="accent2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5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/>
                    <a:ea typeface="+mn-ea"/>
                    <a:cs typeface="Segoe UI" pitchFamily="34" charset="0"/>
                  </a:rPr>
                  <a:t>Azure regions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A886CA-04E2-28D1-2E80-43E67B7F3730}"/>
                </a:ext>
              </a:extLst>
            </p:cNvPr>
            <p:cNvGrpSpPr/>
            <p:nvPr/>
          </p:nvGrpSpPr>
          <p:grpSpPr>
            <a:xfrm>
              <a:off x="3765089" y="4854960"/>
              <a:ext cx="3062485" cy="830997"/>
              <a:chOff x="376909" y="5124146"/>
              <a:chExt cx="3062485" cy="830997"/>
            </a:xfrm>
          </p:grpSpPr>
          <p:sp>
            <p:nvSpPr>
              <p:cNvPr id="9" name="Title 19">
                <a:extLst>
                  <a:ext uri="{FF2B5EF4-FFF2-40B4-BE49-F238E27FC236}">
                    <a16:creationId xmlns:a16="http://schemas.microsoft.com/office/drawing/2014/main" id="{4563779D-B67D-FC8C-565C-06465E73C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909" y="5124146"/>
                <a:ext cx="1844101" cy="830997"/>
              </a:xfrm>
              <a:prstGeom prst="rect">
                <a:avLst/>
              </a:prstGeom>
              <a:noFill/>
              <a:ln>
                <a:noFill/>
                <a:prstDash/>
              </a:ln>
              <a:effectLst/>
            </p:spPr>
            <p:txBody>
              <a:bodyPr rot="0" spcFirstLastPara="0" vertOverflow="overflow" horzOverflow="overflow" vert="horz" wrap="square" lIns="18288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lvl1pPr algn="ctr" defTabSz="932742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>
                    <a:ln w="3175">
                      <a:noFill/>
                    </a:ln>
                    <a:solidFill>
                      <a:schemeClr val="accent2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5400" b="1" i="0" u="none" strike="noStrike" kern="1200" cap="none" spc="-50" normalizeH="0" baseline="0" noProof="0" dirty="0">
                    <a:ln w="3175">
                      <a:noFill/>
                    </a:ln>
                    <a:gradFill>
                      <a:gsLst>
                        <a:gs pos="0">
                          <a:srgbClr val="F4364C"/>
                        </a:gs>
                        <a:gs pos="68000">
                          <a:srgbClr val="C03BC4"/>
                        </a:gs>
                      </a:gsLst>
                      <a:lin ang="10800000" scaled="1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itchFamily="34" charset="0"/>
                  </a:rPr>
                  <a:t>300</a:t>
                </a:r>
                <a:r>
                  <a:rPr kumimoji="0" lang="en-US" sz="5400" b="1" i="0" u="none" strike="noStrike" kern="1200" cap="none" spc="-50" normalizeH="0" baseline="0" noProof="0" dirty="0">
                    <a:ln w="3175">
                      <a:noFill/>
                    </a:ln>
                    <a:gradFill>
                      <a:gsLst>
                        <a:gs pos="0">
                          <a:srgbClr val="F4364C"/>
                        </a:gs>
                        <a:gs pos="68000">
                          <a:srgbClr val="C03BC4"/>
                        </a:gs>
                      </a:gsLst>
                      <a:lin ang="10800000" scaled="1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itchFamily="34" charset="0"/>
                  </a:rPr>
                  <a:t>+</a:t>
                </a:r>
              </a:p>
            </p:txBody>
          </p:sp>
          <p:sp>
            <p:nvSpPr>
              <p:cNvPr id="10" name="Title 19">
                <a:extLst>
                  <a:ext uri="{FF2B5EF4-FFF2-40B4-BE49-F238E27FC236}">
                    <a16:creationId xmlns:a16="http://schemas.microsoft.com/office/drawing/2014/main" id="{94989EED-EECE-C777-83D9-311D3E1C77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0474" y="5433201"/>
                <a:ext cx="1338920" cy="276999"/>
              </a:xfrm>
              <a:prstGeom prst="rect">
                <a:avLst/>
              </a:prstGeom>
              <a:noFill/>
              <a:ln>
                <a:noFill/>
                <a:prstDash/>
              </a:ln>
              <a:effectLst/>
            </p:spPr>
            <p:txBody>
              <a:bodyPr rot="0" spcFirstLastPara="0" vertOverflow="overflow" horzOverflow="overflow" vert="horz" wrap="square" lIns="18288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lvl1pPr algn="ctr" defTabSz="932742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>
                    <a:ln w="3175">
                      <a:noFill/>
                    </a:ln>
                    <a:solidFill>
                      <a:schemeClr val="accent2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5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/>
                    <a:ea typeface="+mn-ea"/>
                    <a:cs typeface="Segoe UI" pitchFamily="34" charset="0"/>
                  </a:rPr>
                  <a:t>datacenters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D8E03A-FBCD-6DDB-1267-694C08FF0DFF}"/>
                </a:ext>
              </a:extLst>
            </p:cNvPr>
            <p:cNvGrpSpPr/>
            <p:nvPr/>
          </p:nvGrpSpPr>
          <p:grpSpPr>
            <a:xfrm>
              <a:off x="7210514" y="4854960"/>
              <a:ext cx="3294308" cy="830997"/>
              <a:chOff x="74928" y="5124146"/>
              <a:chExt cx="3294308" cy="830997"/>
            </a:xfrm>
          </p:grpSpPr>
          <p:sp>
            <p:nvSpPr>
              <p:cNvPr id="12" name="Title 19">
                <a:extLst>
                  <a:ext uri="{FF2B5EF4-FFF2-40B4-BE49-F238E27FC236}">
                    <a16:creationId xmlns:a16="http://schemas.microsoft.com/office/drawing/2014/main" id="{97C69201-20CB-68EB-BC60-D20CABCA1E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28" y="5124146"/>
                <a:ext cx="1844101" cy="830997"/>
              </a:xfrm>
              <a:prstGeom prst="rect">
                <a:avLst/>
              </a:prstGeom>
              <a:noFill/>
              <a:ln>
                <a:noFill/>
                <a:prstDash/>
              </a:ln>
              <a:effectLst/>
            </p:spPr>
            <p:txBody>
              <a:bodyPr rot="0" spcFirstLastPara="0" vertOverflow="overflow" horzOverflow="overflow" vert="horz" wrap="square" lIns="18288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lvl1pPr algn="ctr" defTabSz="932742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>
                    <a:ln w="3175">
                      <a:noFill/>
                    </a:ln>
                    <a:solidFill>
                      <a:schemeClr val="accent2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5400" b="1" i="0" u="none" strike="noStrike" kern="1200" cap="none" spc="-50" normalizeH="0" baseline="0" noProof="0" dirty="0">
                    <a:ln w="3175">
                      <a:noFill/>
                    </a:ln>
                    <a:gradFill>
                      <a:gsLst>
                        <a:gs pos="0">
                          <a:srgbClr val="F4364C"/>
                        </a:gs>
                        <a:gs pos="68000">
                          <a:srgbClr val="C03BC4"/>
                        </a:gs>
                      </a:gsLst>
                      <a:lin ang="10800000" scaled="1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itchFamily="34" charset="0"/>
                  </a:rPr>
                  <a:t>100</a:t>
                </a:r>
                <a:r>
                  <a:rPr kumimoji="0" lang="en-US" sz="5400" b="1" i="0" u="none" strike="noStrike" kern="1200" cap="none" spc="-50" normalizeH="0" baseline="0" noProof="0" dirty="0">
                    <a:ln w="3175">
                      <a:noFill/>
                    </a:ln>
                    <a:gradFill>
                      <a:gsLst>
                        <a:gs pos="0">
                          <a:srgbClr val="F4364C"/>
                        </a:gs>
                        <a:gs pos="68000">
                          <a:srgbClr val="C03BC4"/>
                        </a:gs>
                      </a:gsLst>
                      <a:lin ang="10800000" scaled="1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itchFamily="34" charset="0"/>
                  </a:rPr>
                  <a:t>+</a:t>
                </a:r>
              </a:p>
            </p:txBody>
          </p:sp>
          <p:sp>
            <p:nvSpPr>
              <p:cNvPr id="13" name="Title 19">
                <a:extLst>
                  <a:ext uri="{FF2B5EF4-FFF2-40B4-BE49-F238E27FC236}">
                    <a16:creationId xmlns:a16="http://schemas.microsoft.com/office/drawing/2014/main" id="{A185ABE8-9DB5-4557-7923-841B52457E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0469" y="5262645"/>
                <a:ext cx="1528767" cy="553998"/>
              </a:xfrm>
              <a:prstGeom prst="rect">
                <a:avLst/>
              </a:prstGeom>
              <a:noFill/>
              <a:ln>
                <a:noFill/>
                <a:prstDash/>
              </a:ln>
              <a:effectLst/>
            </p:spPr>
            <p:txBody>
              <a:bodyPr rot="0" spcFirstLastPara="0" vertOverflow="overflow" horzOverflow="overflow" vert="horz" wrap="square" lIns="18288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lvl1pPr algn="ctr" defTabSz="932742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>
                    <a:ln w="3175">
                      <a:noFill/>
                    </a:ln>
                    <a:solidFill>
                      <a:schemeClr val="accent2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5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/>
                    <a:ea typeface="+mn-ea"/>
                    <a:cs typeface="Segoe UI" pitchFamily="34" charset="0"/>
                  </a:rPr>
                  <a:t>Compliance certifications</a:t>
                </a:r>
              </a:p>
            </p:txBody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14263AA-5063-BE01-4123-24081B946913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-17463" y="5224463"/>
            <a:ext cx="12226925" cy="6381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SzPct val="90000"/>
            </a:pPr>
            <a:r>
              <a:rPr lang="en-US" sz="1800" b="1" spc="0" dirty="0">
                <a:solidFill>
                  <a:schemeClr val="bg1"/>
                </a:solidFill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rPr>
              <a:t>Achieve global-scale innovation on state-of-the-art cloud platform, reaching customers around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07042-ACFA-114A-217F-28BA5389E86E}"/>
              </a:ext>
            </a:extLst>
          </p:cNvPr>
          <p:cNvSpPr txBox="1"/>
          <p:nvPr/>
        </p:nvSpPr>
        <p:spPr>
          <a:xfrm>
            <a:off x="796770" y="6010735"/>
            <a:ext cx="1132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Application service availability SLAs up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99.95%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  |   Databases with availability SLAs up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99.999%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70021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B2D4B1CA-89D4-1F94-BBDB-4894DF70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Secure your AI applications from code to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4624F-6553-F89A-DF04-EB3300EF88CA}"/>
              </a:ext>
            </a:extLst>
          </p:cNvPr>
          <p:cNvSpPr txBox="1"/>
          <p:nvPr/>
        </p:nvSpPr>
        <p:spPr>
          <a:xfrm>
            <a:off x="1256804" y="1633937"/>
            <a:ext cx="22926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/>
              </a:rPr>
              <a:t>Development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CDD8B-A53F-3C45-F4F0-1BF02BEF56E5}"/>
              </a:ext>
            </a:extLst>
          </p:cNvPr>
          <p:cNvSpPr txBox="1"/>
          <p:nvPr/>
        </p:nvSpPr>
        <p:spPr>
          <a:xfrm>
            <a:off x="5567009" y="1633937"/>
            <a:ext cx="10579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Cloud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BCF60-39BE-5594-B8B5-DDE0E50E129E}"/>
              </a:ext>
            </a:extLst>
          </p:cNvPr>
          <p:cNvSpPr txBox="1"/>
          <p:nvPr/>
        </p:nvSpPr>
        <p:spPr>
          <a:xfrm>
            <a:off x="9566842" y="1633937"/>
            <a:ext cx="44403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AI </a:t>
            </a:r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id="{146C0F65-C5CA-70A3-A5BC-574E8E6FA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6599" y="5271898"/>
            <a:ext cx="3333086" cy="717550"/>
          </a:xfrm>
          <a:prstGeom prst="round2SameRect">
            <a:avLst>
              <a:gd name="adj1" fmla="val 0"/>
              <a:gd name="adj2" fmla="val 27362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GitHub advanced security 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7FEAD3B-857E-F104-CF71-B8A0F050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6599" y="2264565"/>
            <a:ext cx="3333086" cy="3724883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  <a:sym typeface="Arial"/>
              </a:rPr>
              <a:t>Code security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  <a:sym typeface="Arial"/>
              </a:rPr>
              <a:t>Dependencies security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  <a:sym typeface="Arial"/>
              </a:rPr>
              <a:t>Embedded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  <a:sym typeface="Arial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  <a:sym typeface="Arial"/>
              </a:rPr>
              <a:t>secrets protection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  <a:sym typeface="Arial"/>
              </a:rPr>
              <a:t>Developer remediation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9E73C80-E5A2-D5B0-D458-0FF6C15E3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29457" y="2264229"/>
            <a:ext cx="3333086" cy="3719817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Application security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posture management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Infrastructure-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as-code security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Code to cloud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remediation workflows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6B67545-CE81-99FC-20E7-9C6881E8B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22315" y="2264229"/>
            <a:ext cx="3333086" cy="3719817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Responsible AI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toolbox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Responsible AI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standard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Azure AI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content safety</a:t>
            </a:r>
          </a:p>
        </p:txBody>
      </p:sp>
      <p:sp>
        <p:nvSpPr>
          <p:cNvPr id="59" name="Rectangle: Top Corners Rounded 58">
            <a:extLst>
              <a:ext uri="{FF2B5EF4-FFF2-40B4-BE49-F238E27FC236}">
                <a16:creationId xmlns:a16="http://schemas.microsoft.com/office/drawing/2014/main" id="{EC9EAF1C-C2D1-C520-C002-9C5E0643C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29457" y="5271898"/>
            <a:ext cx="3333086" cy="717550"/>
          </a:xfrm>
          <a:prstGeom prst="round2SameRect">
            <a:avLst>
              <a:gd name="adj1" fmla="val 0"/>
              <a:gd name="adj2" fmla="val 27362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Defender for cloud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0080FC79-2B09-AC08-3363-4DA7BBCC7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22315" y="5271898"/>
            <a:ext cx="3333086" cy="717550"/>
          </a:xfrm>
          <a:prstGeom prst="round2SameRect">
            <a:avLst>
              <a:gd name="adj1" fmla="val 0"/>
              <a:gd name="adj2" fmla="val 27362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Responsible AI</a:t>
            </a:r>
          </a:p>
        </p:txBody>
      </p:sp>
    </p:spTree>
    <p:extLst>
      <p:ext uri="{BB962C8B-B14F-4D97-AF65-F5344CB8AC3E}">
        <p14:creationId xmlns:p14="http://schemas.microsoft.com/office/powerpoint/2010/main" val="282320672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DCDD63A-B0B8-40FA-A6D2-EB0FFD63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>
            <a:noAutofit/>
          </a:bodyPr>
          <a:lstStyle/>
          <a:p>
            <a:r>
              <a:rPr lang="en-US" dirty="0"/>
              <a:t>Integrated platform capabilities</a:t>
            </a:r>
            <a:br>
              <a:rPr lang="en-US" dirty="0"/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Enforce policy, monitor app performance, and optimize costs</a:t>
            </a:r>
            <a:endParaRPr lang="en-US" dirty="0"/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6D663DCE-90FF-C42E-854D-256457473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3" y="4733199"/>
            <a:ext cx="10122740" cy="1286602"/>
          </a:xfrm>
          <a:prstGeom prst="roundRect">
            <a:avLst>
              <a:gd name="adj" fmla="val 8139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grpSp>
        <p:nvGrpSpPr>
          <p:cNvPr id="49" name="Group 48" descr="Microsoft Copilot for Azure">
            <a:extLst>
              <a:ext uri="{FF2B5EF4-FFF2-40B4-BE49-F238E27FC236}">
                <a16:creationId xmlns:a16="http://schemas.microsoft.com/office/drawing/2014/main" id="{71AA6D4B-0237-06E8-2F26-0C7D88E9778B}"/>
              </a:ext>
            </a:extLst>
          </p:cNvPr>
          <p:cNvGrpSpPr/>
          <p:nvPr/>
        </p:nvGrpSpPr>
        <p:grpSpPr>
          <a:xfrm>
            <a:off x="3815673" y="5030268"/>
            <a:ext cx="3669321" cy="692466"/>
            <a:chOff x="4222435" y="5030268"/>
            <a:chExt cx="3669321" cy="69246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DEA3D59F-5E30-F2CA-85FA-B5E76CA7A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4222435" y="5030268"/>
              <a:ext cx="692466" cy="692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3C3907-3089-8C2E-CF54-10FBED88A68C}"/>
                </a:ext>
              </a:extLst>
            </p:cNvPr>
            <p:cNvSpPr/>
            <p:nvPr/>
          </p:nvSpPr>
          <p:spPr>
            <a:xfrm>
              <a:off x="4968924" y="5191834"/>
              <a:ext cx="29228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2437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Segoe UI Semibold" panose="020B0702040204020203" pitchFamily="34" charset="0"/>
                </a:rPr>
                <a:t>Microsoft Copilot for Azure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9589923-B758-DB44-5881-FCD4394C2CA8}"/>
              </a:ext>
            </a:extLst>
          </p:cNvPr>
          <p:cNvSpPr txBox="1"/>
          <p:nvPr/>
        </p:nvSpPr>
        <p:spPr>
          <a:xfrm>
            <a:off x="853428" y="5022557"/>
            <a:ext cx="21537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AI assisted operations</a:t>
            </a:r>
          </a:p>
        </p:txBody>
      </p:sp>
      <p:grpSp>
        <p:nvGrpSpPr>
          <p:cNvPr id="48" name="Group 47" descr="Governance">
            <a:extLst>
              <a:ext uri="{FF2B5EF4-FFF2-40B4-BE49-F238E27FC236}">
                <a16:creationId xmlns:a16="http://schemas.microsoft.com/office/drawing/2014/main" id="{5A44556F-5A87-CA8C-A339-CA52F5388DA9}"/>
              </a:ext>
            </a:extLst>
          </p:cNvPr>
          <p:cNvGrpSpPr/>
          <p:nvPr/>
        </p:nvGrpSpPr>
        <p:grpSpPr>
          <a:xfrm>
            <a:off x="588963" y="2022818"/>
            <a:ext cx="3169490" cy="2447528"/>
            <a:chOff x="588963" y="1819672"/>
            <a:chExt cx="3169490" cy="2447528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581A0B93-4F8D-C7DE-E284-3462DC0DA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963" y="1819672"/>
              <a:ext cx="3169490" cy="2447528"/>
            </a:xfrm>
            <a:prstGeom prst="roundRect">
              <a:avLst>
                <a:gd name="adj" fmla="val 4349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Governance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BCF648-475B-5FDA-97A0-A04A9D38F3B0}"/>
                </a:ext>
              </a:extLst>
            </p:cNvPr>
            <p:cNvSpPr/>
            <p:nvPr/>
          </p:nvSpPr>
          <p:spPr>
            <a:xfrm>
              <a:off x="1442520" y="2898624"/>
              <a:ext cx="2315933" cy="36576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l" defTabSz="2437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Segoe UI Semibold" panose="020B0702040204020203" pitchFamily="34" charset="0"/>
                </a:rPr>
                <a:t>Policy management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D3F108-60D2-4D33-CE0D-9E1A02DCE341}"/>
                </a:ext>
              </a:extLst>
            </p:cNvPr>
            <p:cNvSpPr/>
            <p:nvPr/>
          </p:nvSpPr>
          <p:spPr>
            <a:xfrm>
              <a:off x="1442520" y="3545602"/>
              <a:ext cx="2315933" cy="36576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l" defTabSz="2437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Segoe UI Semibold" panose="020B0702040204020203" pitchFamily="34" charset="0"/>
                </a:rPr>
                <a:t>Data governance</a:t>
              </a:r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2A87BB63-818A-6594-B635-C634A0E3FFEE}"/>
                </a:ext>
              </a:extLst>
            </p:cNvPr>
            <p:cNvSpPr/>
            <p:nvPr/>
          </p:nvSpPr>
          <p:spPr>
            <a:xfrm>
              <a:off x="944738" y="3584058"/>
              <a:ext cx="280864" cy="288848"/>
            </a:xfrm>
            <a:custGeom>
              <a:avLst/>
              <a:gdLst>
                <a:gd name="connsiteX0" fmla="*/ 75895 w 171450"/>
                <a:gd name="connsiteY0" fmla="*/ 3207 h 176323"/>
                <a:gd name="connsiteX1" fmla="*/ 95555 w 171450"/>
                <a:gd name="connsiteY1" fmla="*/ 3207 h 176323"/>
                <a:gd name="connsiteX2" fmla="*/ 166240 w 171450"/>
                <a:gd name="connsiteY2" fmla="*/ 54794 h 176323"/>
                <a:gd name="connsiteX3" fmla="*/ 159248 w 171450"/>
                <a:gd name="connsiteY3" fmla="*/ 76321 h 176323"/>
                <a:gd name="connsiteX4" fmla="*/ 12192 w 171450"/>
                <a:gd name="connsiteY4" fmla="*/ 76321 h 176323"/>
                <a:gd name="connsiteX5" fmla="*/ 5201 w 171450"/>
                <a:gd name="connsiteY5" fmla="*/ 54794 h 176323"/>
                <a:gd name="connsiteX6" fmla="*/ 75886 w 171450"/>
                <a:gd name="connsiteY6" fmla="*/ 3207 h 176323"/>
                <a:gd name="connsiteX7" fmla="*/ 95250 w 171450"/>
                <a:gd name="connsiteY7" fmla="*/ 40593 h 176323"/>
                <a:gd name="connsiteX8" fmla="*/ 85725 w 171450"/>
                <a:gd name="connsiteY8" fmla="*/ 31068 h 176323"/>
                <a:gd name="connsiteX9" fmla="*/ 76200 w 171450"/>
                <a:gd name="connsiteY9" fmla="*/ 40593 h 176323"/>
                <a:gd name="connsiteX10" fmla="*/ 85725 w 171450"/>
                <a:gd name="connsiteY10" fmla="*/ 50118 h 176323"/>
                <a:gd name="connsiteX11" fmla="*/ 95250 w 171450"/>
                <a:gd name="connsiteY11" fmla="*/ 40593 h 176323"/>
                <a:gd name="connsiteX12" fmla="*/ 78581 w 171450"/>
                <a:gd name="connsiteY12" fmla="*/ 133461 h 176323"/>
                <a:gd name="connsiteX13" fmla="*/ 59531 w 171450"/>
                <a:gd name="connsiteY13" fmla="*/ 133461 h 176323"/>
                <a:gd name="connsiteX14" fmla="*/ 59531 w 171450"/>
                <a:gd name="connsiteY14" fmla="*/ 85836 h 176323"/>
                <a:gd name="connsiteX15" fmla="*/ 78581 w 171450"/>
                <a:gd name="connsiteY15" fmla="*/ 85836 h 176323"/>
                <a:gd name="connsiteX16" fmla="*/ 78581 w 171450"/>
                <a:gd name="connsiteY16" fmla="*/ 133461 h 176323"/>
                <a:gd name="connsiteX17" fmla="*/ 111919 w 171450"/>
                <a:gd name="connsiteY17" fmla="*/ 133461 h 176323"/>
                <a:gd name="connsiteX18" fmla="*/ 92869 w 171450"/>
                <a:gd name="connsiteY18" fmla="*/ 133461 h 176323"/>
                <a:gd name="connsiteX19" fmla="*/ 92869 w 171450"/>
                <a:gd name="connsiteY19" fmla="*/ 85836 h 176323"/>
                <a:gd name="connsiteX20" fmla="*/ 111919 w 171450"/>
                <a:gd name="connsiteY20" fmla="*/ 85836 h 176323"/>
                <a:gd name="connsiteX21" fmla="*/ 111919 w 171450"/>
                <a:gd name="connsiteY21" fmla="*/ 133461 h 176323"/>
                <a:gd name="connsiteX22" fmla="*/ 147638 w 171450"/>
                <a:gd name="connsiteY22" fmla="*/ 133461 h 176323"/>
                <a:gd name="connsiteX23" fmla="*/ 126206 w 171450"/>
                <a:gd name="connsiteY23" fmla="*/ 133461 h 176323"/>
                <a:gd name="connsiteX24" fmla="*/ 126206 w 171450"/>
                <a:gd name="connsiteY24" fmla="*/ 85836 h 176323"/>
                <a:gd name="connsiteX25" fmla="*/ 147638 w 171450"/>
                <a:gd name="connsiteY25" fmla="*/ 85836 h 176323"/>
                <a:gd name="connsiteX26" fmla="*/ 147638 w 171450"/>
                <a:gd name="connsiteY26" fmla="*/ 133461 h 176323"/>
                <a:gd name="connsiteX27" fmla="*/ 150019 w 171450"/>
                <a:gd name="connsiteY27" fmla="*/ 142986 h 176323"/>
                <a:gd name="connsiteX28" fmla="*/ 21431 w 171450"/>
                <a:gd name="connsiteY28" fmla="*/ 142986 h 176323"/>
                <a:gd name="connsiteX29" fmla="*/ 0 w 171450"/>
                <a:gd name="connsiteY29" fmla="*/ 164418 h 176323"/>
                <a:gd name="connsiteX30" fmla="*/ 0 w 171450"/>
                <a:gd name="connsiteY30" fmla="*/ 169180 h 176323"/>
                <a:gd name="connsiteX31" fmla="*/ 7144 w 171450"/>
                <a:gd name="connsiteY31" fmla="*/ 176324 h 176323"/>
                <a:gd name="connsiteX32" fmla="*/ 164306 w 171450"/>
                <a:gd name="connsiteY32" fmla="*/ 176324 h 176323"/>
                <a:gd name="connsiteX33" fmla="*/ 171450 w 171450"/>
                <a:gd name="connsiteY33" fmla="*/ 169180 h 176323"/>
                <a:gd name="connsiteX34" fmla="*/ 171450 w 171450"/>
                <a:gd name="connsiteY34" fmla="*/ 164418 h 176323"/>
                <a:gd name="connsiteX35" fmla="*/ 150019 w 171450"/>
                <a:gd name="connsiteY35" fmla="*/ 142986 h 176323"/>
                <a:gd name="connsiteX36" fmla="*/ 45244 w 171450"/>
                <a:gd name="connsiteY36" fmla="*/ 133461 h 176323"/>
                <a:gd name="connsiteX37" fmla="*/ 23813 w 171450"/>
                <a:gd name="connsiteY37" fmla="*/ 133461 h 176323"/>
                <a:gd name="connsiteX38" fmla="*/ 23813 w 171450"/>
                <a:gd name="connsiteY38" fmla="*/ 85836 h 176323"/>
                <a:gd name="connsiteX39" fmla="*/ 45244 w 171450"/>
                <a:gd name="connsiteY39" fmla="*/ 85836 h 176323"/>
                <a:gd name="connsiteX40" fmla="*/ 45244 w 171450"/>
                <a:gd name="connsiteY40" fmla="*/ 133461 h 17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1450" h="176323">
                  <a:moveTo>
                    <a:pt x="75895" y="3207"/>
                  </a:moveTo>
                  <a:cubicBezTo>
                    <a:pt x="81751" y="-1069"/>
                    <a:pt x="89699" y="-1069"/>
                    <a:pt x="95555" y="3207"/>
                  </a:cubicBezTo>
                  <a:lnTo>
                    <a:pt x="166240" y="54794"/>
                  </a:lnTo>
                  <a:cubicBezTo>
                    <a:pt x="175546" y="61576"/>
                    <a:pt x="170755" y="76292"/>
                    <a:pt x="159248" y="76321"/>
                  </a:cubicBezTo>
                  <a:lnTo>
                    <a:pt x="12192" y="76321"/>
                  </a:lnTo>
                  <a:cubicBezTo>
                    <a:pt x="686" y="76292"/>
                    <a:pt x="-4096" y="61576"/>
                    <a:pt x="5201" y="54794"/>
                  </a:cubicBezTo>
                  <a:lnTo>
                    <a:pt x="75886" y="3207"/>
                  </a:lnTo>
                  <a:close/>
                  <a:moveTo>
                    <a:pt x="95250" y="40593"/>
                  </a:moveTo>
                  <a:cubicBezTo>
                    <a:pt x="95250" y="35332"/>
                    <a:pt x="90986" y="31068"/>
                    <a:pt x="85725" y="31068"/>
                  </a:cubicBezTo>
                  <a:cubicBezTo>
                    <a:pt x="80464" y="31068"/>
                    <a:pt x="76200" y="35332"/>
                    <a:pt x="76200" y="40593"/>
                  </a:cubicBezTo>
                  <a:cubicBezTo>
                    <a:pt x="76200" y="45853"/>
                    <a:pt x="80464" y="50118"/>
                    <a:pt x="85725" y="50118"/>
                  </a:cubicBezTo>
                  <a:cubicBezTo>
                    <a:pt x="90986" y="50118"/>
                    <a:pt x="95250" y="45853"/>
                    <a:pt x="95250" y="40593"/>
                  </a:cubicBezTo>
                  <a:close/>
                  <a:moveTo>
                    <a:pt x="78581" y="133461"/>
                  </a:moveTo>
                  <a:lnTo>
                    <a:pt x="59531" y="133461"/>
                  </a:lnTo>
                  <a:lnTo>
                    <a:pt x="59531" y="85836"/>
                  </a:lnTo>
                  <a:lnTo>
                    <a:pt x="78581" y="85836"/>
                  </a:lnTo>
                  <a:lnTo>
                    <a:pt x="78581" y="133461"/>
                  </a:lnTo>
                  <a:close/>
                  <a:moveTo>
                    <a:pt x="111919" y="133461"/>
                  </a:moveTo>
                  <a:lnTo>
                    <a:pt x="92869" y="133461"/>
                  </a:lnTo>
                  <a:lnTo>
                    <a:pt x="92869" y="85836"/>
                  </a:lnTo>
                  <a:lnTo>
                    <a:pt x="111919" y="85836"/>
                  </a:lnTo>
                  <a:lnTo>
                    <a:pt x="111919" y="133461"/>
                  </a:lnTo>
                  <a:close/>
                  <a:moveTo>
                    <a:pt x="147638" y="133461"/>
                  </a:moveTo>
                  <a:lnTo>
                    <a:pt x="126206" y="133461"/>
                  </a:lnTo>
                  <a:lnTo>
                    <a:pt x="126206" y="85836"/>
                  </a:lnTo>
                  <a:lnTo>
                    <a:pt x="147638" y="85836"/>
                  </a:lnTo>
                  <a:lnTo>
                    <a:pt x="147638" y="133461"/>
                  </a:lnTo>
                  <a:close/>
                  <a:moveTo>
                    <a:pt x="150019" y="142986"/>
                  </a:moveTo>
                  <a:lnTo>
                    <a:pt x="21431" y="142986"/>
                  </a:lnTo>
                  <a:cubicBezTo>
                    <a:pt x="9595" y="142986"/>
                    <a:pt x="0" y="152582"/>
                    <a:pt x="0" y="164418"/>
                  </a:cubicBezTo>
                  <a:lnTo>
                    <a:pt x="0" y="169180"/>
                  </a:lnTo>
                  <a:cubicBezTo>
                    <a:pt x="0" y="173133"/>
                    <a:pt x="3200" y="176324"/>
                    <a:pt x="7144" y="176324"/>
                  </a:cubicBezTo>
                  <a:lnTo>
                    <a:pt x="164306" y="176324"/>
                  </a:lnTo>
                  <a:cubicBezTo>
                    <a:pt x="168252" y="176324"/>
                    <a:pt x="171450" y="173125"/>
                    <a:pt x="171450" y="169180"/>
                  </a:cubicBezTo>
                  <a:lnTo>
                    <a:pt x="171450" y="164418"/>
                  </a:lnTo>
                  <a:cubicBezTo>
                    <a:pt x="171450" y="152582"/>
                    <a:pt x="161855" y="142986"/>
                    <a:pt x="150019" y="142986"/>
                  </a:cubicBezTo>
                  <a:close/>
                  <a:moveTo>
                    <a:pt x="45244" y="133461"/>
                  </a:moveTo>
                  <a:lnTo>
                    <a:pt x="23813" y="133461"/>
                  </a:lnTo>
                  <a:lnTo>
                    <a:pt x="23813" y="85836"/>
                  </a:lnTo>
                  <a:lnTo>
                    <a:pt x="45244" y="85836"/>
                  </a:lnTo>
                  <a:lnTo>
                    <a:pt x="45244" y="133461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>
                  <a:tab pos="628650" algn="l"/>
                </a:tabLst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37" name="Graphic 17">
              <a:extLst>
                <a:ext uri="{FF2B5EF4-FFF2-40B4-BE49-F238E27FC236}">
                  <a16:creationId xmlns:a16="http://schemas.microsoft.com/office/drawing/2014/main" id="{891E6D26-9D8C-2844-353B-C5E3EC61AD1B}"/>
                </a:ext>
              </a:extLst>
            </p:cNvPr>
            <p:cNvSpPr/>
            <p:nvPr/>
          </p:nvSpPr>
          <p:spPr>
            <a:xfrm>
              <a:off x="929135" y="2925469"/>
              <a:ext cx="312070" cy="312070"/>
            </a:xfrm>
            <a:custGeom>
              <a:avLst/>
              <a:gdLst>
                <a:gd name="connsiteX0" fmla="*/ 30956 w 190500"/>
                <a:gd name="connsiteY0" fmla="*/ 0 h 190500"/>
                <a:gd name="connsiteX1" fmla="*/ 0 w 190500"/>
                <a:gd name="connsiteY1" fmla="*/ 30956 h 190500"/>
                <a:gd name="connsiteX2" fmla="*/ 0 w 190500"/>
                <a:gd name="connsiteY2" fmla="*/ 107156 h 190500"/>
                <a:gd name="connsiteX3" fmla="*/ 30956 w 190500"/>
                <a:gd name="connsiteY3" fmla="*/ 138113 h 190500"/>
                <a:gd name="connsiteX4" fmla="*/ 52388 w 190500"/>
                <a:gd name="connsiteY4" fmla="*/ 138113 h 190500"/>
                <a:gd name="connsiteX5" fmla="*/ 52388 w 190500"/>
                <a:gd name="connsiteY5" fmla="*/ 159544 h 190500"/>
                <a:gd name="connsiteX6" fmla="*/ 83344 w 190500"/>
                <a:gd name="connsiteY6" fmla="*/ 190500 h 190500"/>
                <a:gd name="connsiteX7" fmla="*/ 159544 w 190500"/>
                <a:gd name="connsiteY7" fmla="*/ 190500 h 190500"/>
                <a:gd name="connsiteX8" fmla="*/ 190500 w 190500"/>
                <a:gd name="connsiteY8" fmla="*/ 159544 h 190500"/>
                <a:gd name="connsiteX9" fmla="*/ 190500 w 190500"/>
                <a:gd name="connsiteY9" fmla="*/ 83344 h 190500"/>
                <a:gd name="connsiteX10" fmla="*/ 159544 w 190500"/>
                <a:gd name="connsiteY10" fmla="*/ 52388 h 190500"/>
                <a:gd name="connsiteX11" fmla="*/ 138113 w 190500"/>
                <a:gd name="connsiteY11" fmla="*/ 52388 h 190500"/>
                <a:gd name="connsiteX12" fmla="*/ 138113 w 190500"/>
                <a:gd name="connsiteY12" fmla="*/ 30956 h 190500"/>
                <a:gd name="connsiteX13" fmla="*/ 107156 w 190500"/>
                <a:gd name="connsiteY13" fmla="*/ 0 h 190500"/>
                <a:gd name="connsiteX14" fmla="*/ 30956 w 190500"/>
                <a:gd name="connsiteY14" fmla="*/ 0 h 190500"/>
                <a:gd name="connsiteX15" fmla="*/ 138113 w 190500"/>
                <a:gd name="connsiteY15" fmla="*/ 52388 h 190500"/>
                <a:gd name="connsiteX16" fmla="*/ 138113 w 190500"/>
                <a:gd name="connsiteY16" fmla="*/ 107156 h 190500"/>
                <a:gd name="connsiteX17" fmla="*/ 107156 w 190500"/>
                <a:gd name="connsiteY17" fmla="*/ 138113 h 190500"/>
                <a:gd name="connsiteX18" fmla="*/ 52388 w 190500"/>
                <a:gd name="connsiteY18" fmla="*/ 138113 h 190500"/>
                <a:gd name="connsiteX19" fmla="*/ 52388 w 190500"/>
                <a:gd name="connsiteY19" fmla="*/ 83344 h 190500"/>
                <a:gd name="connsiteX20" fmla="*/ 83344 w 190500"/>
                <a:gd name="connsiteY20" fmla="*/ 52388 h 190500"/>
                <a:gd name="connsiteX21" fmla="*/ 138113 w 190500"/>
                <a:gd name="connsiteY21" fmla="*/ 523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500" h="190500">
                  <a:moveTo>
                    <a:pt x="30956" y="0"/>
                  </a:moveTo>
                  <a:cubicBezTo>
                    <a:pt x="13860" y="0"/>
                    <a:pt x="0" y="13860"/>
                    <a:pt x="0" y="30956"/>
                  </a:cubicBezTo>
                  <a:lnTo>
                    <a:pt x="0" y="107156"/>
                  </a:lnTo>
                  <a:cubicBezTo>
                    <a:pt x="0" y="124253"/>
                    <a:pt x="13860" y="138113"/>
                    <a:pt x="30956" y="138113"/>
                  </a:cubicBezTo>
                  <a:lnTo>
                    <a:pt x="52388" y="138113"/>
                  </a:lnTo>
                  <a:lnTo>
                    <a:pt x="52388" y="159544"/>
                  </a:lnTo>
                  <a:cubicBezTo>
                    <a:pt x="52388" y="176640"/>
                    <a:pt x="66247" y="190500"/>
                    <a:pt x="83344" y="190500"/>
                  </a:cubicBezTo>
                  <a:lnTo>
                    <a:pt x="159544" y="190500"/>
                  </a:lnTo>
                  <a:cubicBezTo>
                    <a:pt x="176640" y="190500"/>
                    <a:pt x="190500" y="176640"/>
                    <a:pt x="190500" y="159544"/>
                  </a:cubicBezTo>
                  <a:lnTo>
                    <a:pt x="190500" y="83344"/>
                  </a:lnTo>
                  <a:cubicBezTo>
                    <a:pt x="190500" y="66247"/>
                    <a:pt x="176640" y="52388"/>
                    <a:pt x="159544" y="52388"/>
                  </a:cubicBezTo>
                  <a:lnTo>
                    <a:pt x="138113" y="52388"/>
                  </a:lnTo>
                  <a:lnTo>
                    <a:pt x="138113" y="30956"/>
                  </a:lnTo>
                  <a:cubicBezTo>
                    <a:pt x="138113" y="13860"/>
                    <a:pt x="124253" y="0"/>
                    <a:pt x="107156" y="0"/>
                  </a:cubicBezTo>
                  <a:lnTo>
                    <a:pt x="30956" y="0"/>
                  </a:lnTo>
                  <a:close/>
                  <a:moveTo>
                    <a:pt x="138113" y="52388"/>
                  </a:moveTo>
                  <a:lnTo>
                    <a:pt x="138113" y="107156"/>
                  </a:lnTo>
                  <a:cubicBezTo>
                    <a:pt x="138113" y="124253"/>
                    <a:pt x="124253" y="138113"/>
                    <a:pt x="107156" y="138113"/>
                  </a:cubicBezTo>
                  <a:lnTo>
                    <a:pt x="52388" y="138113"/>
                  </a:lnTo>
                  <a:lnTo>
                    <a:pt x="52388" y="83344"/>
                  </a:lnTo>
                  <a:cubicBezTo>
                    <a:pt x="52388" y="66247"/>
                    <a:pt x="66247" y="52388"/>
                    <a:pt x="83344" y="52388"/>
                  </a:cubicBezTo>
                  <a:lnTo>
                    <a:pt x="138113" y="52388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>
                  <a:tab pos="628650" algn="l"/>
                </a:tabLst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</p:grpSp>
      <p:grpSp>
        <p:nvGrpSpPr>
          <p:cNvPr id="50" name="Group 49" descr="Cost Analysis">
            <a:extLst>
              <a:ext uri="{FF2B5EF4-FFF2-40B4-BE49-F238E27FC236}">
                <a16:creationId xmlns:a16="http://schemas.microsoft.com/office/drawing/2014/main" id="{27D2B634-1C67-55A9-0315-99DE860927B1}"/>
              </a:ext>
            </a:extLst>
          </p:cNvPr>
          <p:cNvGrpSpPr/>
          <p:nvPr/>
        </p:nvGrpSpPr>
        <p:grpSpPr>
          <a:xfrm>
            <a:off x="7542213" y="2017713"/>
            <a:ext cx="3169490" cy="2447528"/>
            <a:chOff x="7542213" y="2017713"/>
            <a:chExt cx="3169490" cy="2447528"/>
          </a:xfrm>
        </p:grpSpPr>
        <p:sp>
          <p:nvSpPr>
            <p:cNvPr id="9" name="Rounded Rectangle 1">
              <a:extLst>
                <a:ext uri="{FF2B5EF4-FFF2-40B4-BE49-F238E27FC236}">
                  <a16:creationId xmlns:a16="http://schemas.microsoft.com/office/drawing/2014/main" id="{07A43C56-87E5-D4B9-FC04-E3A4E9397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42213" y="2017713"/>
              <a:ext cx="3169490" cy="2447528"/>
            </a:xfrm>
            <a:prstGeom prst="roundRect">
              <a:avLst>
                <a:gd name="adj" fmla="val 4349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Cost analysis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C39319-6E87-A9CB-05DF-BD83D2632141}"/>
                </a:ext>
              </a:extLst>
            </p:cNvPr>
            <p:cNvSpPr/>
            <p:nvPr/>
          </p:nvSpPr>
          <p:spPr>
            <a:xfrm>
              <a:off x="8395770" y="3101770"/>
              <a:ext cx="2315933" cy="36576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l" defTabSz="2437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Segoe UI Semibold" panose="020B0702040204020203" pitchFamily="34" charset="0"/>
                </a:rPr>
                <a:t>Cost management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B3ACF7-6353-CE10-BE1E-F93409048883}"/>
                </a:ext>
              </a:extLst>
            </p:cNvPr>
            <p:cNvSpPr/>
            <p:nvPr/>
          </p:nvSpPr>
          <p:spPr>
            <a:xfrm>
              <a:off x="8395770" y="3748748"/>
              <a:ext cx="2315933" cy="36576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l" defTabSz="2437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Segoe UI Semibold" panose="020B0702040204020203" pitchFamily="34" charset="0"/>
                </a:rPr>
                <a:t>Recommendations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48109A-2246-4788-8205-F8A9693E7C83}"/>
                </a:ext>
              </a:extLst>
            </p:cNvPr>
            <p:cNvGrpSpPr/>
            <p:nvPr/>
          </p:nvGrpSpPr>
          <p:grpSpPr>
            <a:xfrm>
              <a:off x="7882391" y="3167625"/>
              <a:ext cx="312069" cy="234050"/>
              <a:chOff x="-1324950" y="2548459"/>
              <a:chExt cx="190499" cy="142874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EE1FBC0-C2F0-45D6-7330-C8BCDD17CEE8}"/>
                  </a:ext>
                </a:extLst>
              </p:cNvPr>
              <p:cNvSpPr/>
              <p:nvPr/>
            </p:nvSpPr>
            <p:spPr>
              <a:xfrm>
                <a:off x="-1324950" y="2548459"/>
                <a:ext cx="161925" cy="114300"/>
              </a:xfrm>
              <a:custGeom>
                <a:avLst/>
                <a:gdLst>
                  <a:gd name="connsiteX0" fmla="*/ 0 w 161925"/>
                  <a:gd name="connsiteY0" fmla="*/ 16669 h 114300"/>
                  <a:gd name="connsiteX1" fmla="*/ 16669 w 161925"/>
                  <a:gd name="connsiteY1" fmla="*/ 0 h 114300"/>
                  <a:gd name="connsiteX2" fmla="*/ 145256 w 161925"/>
                  <a:gd name="connsiteY2" fmla="*/ 0 h 114300"/>
                  <a:gd name="connsiteX3" fmla="*/ 161925 w 161925"/>
                  <a:gd name="connsiteY3" fmla="*/ 16669 h 114300"/>
                  <a:gd name="connsiteX4" fmla="*/ 161925 w 161925"/>
                  <a:gd name="connsiteY4" fmla="*/ 97631 h 114300"/>
                  <a:gd name="connsiteX5" fmla="*/ 145256 w 161925"/>
                  <a:gd name="connsiteY5" fmla="*/ 114300 h 114300"/>
                  <a:gd name="connsiteX6" fmla="*/ 16669 w 161925"/>
                  <a:gd name="connsiteY6" fmla="*/ 114300 h 114300"/>
                  <a:gd name="connsiteX7" fmla="*/ 0 w 161925"/>
                  <a:gd name="connsiteY7" fmla="*/ 97631 h 114300"/>
                  <a:gd name="connsiteX8" fmla="*/ 0 w 161925"/>
                  <a:gd name="connsiteY8" fmla="*/ 16669 h 114300"/>
                  <a:gd name="connsiteX9" fmla="*/ 28575 w 161925"/>
                  <a:gd name="connsiteY9" fmla="*/ 11906 h 114300"/>
                  <a:gd name="connsiteX10" fmla="*/ 28575 w 161925"/>
                  <a:gd name="connsiteY10" fmla="*/ 21431 h 114300"/>
                  <a:gd name="connsiteX11" fmla="*/ 21431 w 161925"/>
                  <a:gd name="connsiteY11" fmla="*/ 28575 h 114300"/>
                  <a:gd name="connsiteX12" fmla="*/ 11906 w 161925"/>
                  <a:gd name="connsiteY12" fmla="*/ 28575 h 114300"/>
                  <a:gd name="connsiteX13" fmla="*/ 11906 w 161925"/>
                  <a:gd name="connsiteY13" fmla="*/ 42863 h 114300"/>
                  <a:gd name="connsiteX14" fmla="*/ 21431 w 161925"/>
                  <a:gd name="connsiteY14" fmla="*/ 42863 h 114300"/>
                  <a:gd name="connsiteX15" fmla="*/ 42863 w 161925"/>
                  <a:gd name="connsiteY15" fmla="*/ 21431 h 114300"/>
                  <a:gd name="connsiteX16" fmla="*/ 42863 w 161925"/>
                  <a:gd name="connsiteY16" fmla="*/ 11906 h 114300"/>
                  <a:gd name="connsiteX17" fmla="*/ 28575 w 161925"/>
                  <a:gd name="connsiteY17" fmla="*/ 11906 h 114300"/>
                  <a:gd name="connsiteX18" fmla="*/ 80963 w 161925"/>
                  <a:gd name="connsiteY18" fmla="*/ 80963 h 114300"/>
                  <a:gd name="connsiteX19" fmla="*/ 102394 w 161925"/>
                  <a:gd name="connsiteY19" fmla="*/ 59531 h 114300"/>
                  <a:gd name="connsiteX20" fmla="*/ 80963 w 161925"/>
                  <a:gd name="connsiteY20" fmla="*/ 38100 h 114300"/>
                  <a:gd name="connsiteX21" fmla="*/ 59531 w 161925"/>
                  <a:gd name="connsiteY21" fmla="*/ 59531 h 114300"/>
                  <a:gd name="connsiteX22" fmla="*/ 80963 w 161925"/>
                  <a:gd name="connsiteY22" fmla="*/ 80963 h 114300"/>
                  <a:gd name="connsiteX23" fmla="*/ 11906 w 161925"/>
                  <a:gd name="connsiteY23" fmla="*/ 85725 h 114300"/>
                  <a:gd name="connsiteX24" fmla="*/ 21431 w 161925"/>
                  <a:gd name="connsiteY24" fmla="*/ 85725 h 114300"/>
                  <a:gd name="connsiteX25" fmla="*/ 28575 w 161925"/>
                  <a:gd name="connsiteY25" fmla="*/ 92869 h 114300"/>
                  <a:gd name="connsiteX26" fmla="*/ 28575 w 161925"/>
                  <a:gd name="connsiteY26" fmla="*/ 102394 h 114300"/>
                  <a:gd name="connsiteX27" fmla="*/ 42863 w 161925"/>
                  <a:gd name="connsiteY27" fmla="*/ 102394 h 114300"/>
                  <a:gd name="connsiteX28" fmla="*/ 42863 w 161925"/>
                  <a:gd name="connsiteY28" fmla="*/ 92869 h 114300"/>
                  <a:gd name="connsiteX29" fmla="*/ 21431 w 161925"/>
                  <a:gd name="connsiteY29" fmla="*/ 71438 h 114300"/>
                  <a:gd name="connsiteX30" fmla="*/ 11906 w 161925"/>
                  <a:gd name="connsiteY30" fmla="*/ 71438 h 114300"/>
                  <a:gd name="connsiteX31" fmla="*/ 11906 w 161925"/>
                  <a:gd name="connsiteY31" fmla="*/ 85725 h 114300"/>
                  <a:gd name="connsiteX32" fmla="*/ 133350 w 161925"/>
                  <a:gd name="connsiteY32" fmla="*/ 92869 h 114300"/>
                  <a:gd name="connsiteX33" fmla="*/ 140494 w 161925"/>
                  <a:gd name="connsiteY33" fmla="*/ 85725 h 114300"/>
                  <a:gd name="connsiteX34" fmla="*/ 150019 w 161925"/>
                  <a:gd name="connsiteY34" fmla="*/ 85725 h 114300"/>
                  <a:gd name="connsiteX35" fmla="*/ 150019 w 161925"/>
                  <a:gd name="connsiteY35" fmla="*/ 71438 h 114300"/>
                  <a:gd name="connsiteX36" fmla="*/ 140494 w 161925"/>
                  <a:gd name="connsiteY36" fmla="*/ 71438 h 114300"/>
                  <a:gd name="connsiteX37" fmla="*/ 119063 w 161925"/>
                  <a:gd name="connsiteY37" fmla="*/ 92869 h 114300"/>
                  <a:gd name="connsiteX38" fmla="*/ 119063 w 161925"/>
                  <a:gd name="connsiteY38" fmla="*/ 102394 h 114300"/>
                  <a:gd name="connsiteX39" fmla="*/ 133350 w 161925"/>
                  <a:gd name="connsiteY39" fmla="*/ 102394 h 114300"/>
                  <a:gd name="connsiteX40" fmla="*/ 133350 w 161925"/>
                  <a:gd name="connsiteY40" fmla="*/ 92869 h 114300"/>
                  <a:gd name="connsiteX41" fmla="*/ 133350 w 161925"/>
                  <a:gd name="connsiteY41" fmla="*/ 21431 h 114300"/>
                  <a:gd name="connsiteX42" fmla="*/ 133350 w 161925"/>
                  <a:gd name="connsiteY42" fmla="*/ 11906 h 114300"/>
                  <a:gd name="connsiteX43" fmla="*/ 119063 w 161925"/>
                  <a:gd name="connsiteY43" fmla="*/ 11906 h 114300"/>
                  <a:gd name="connsiteX44" fmla="*/ 119063 w 161925"/>
                  <a:gd name="connsiteY44" fmla="*/ 21431 h 114300"/>
                  <a:gd name="connsiteX45" fmla="*/ 140494 w 161925"/>
                  <a:gd name="connsiteY45" fmla="*/ 42863 h 114300"/>
                  <a:gd name="connsiteX46" fmla="*/ 150019 w 161925"/>
                  <a:gd name="connsiteY46" fmla="*/ 42863 h 114300"/>
                  <a:gd name="connsiteX47" fmla="*/ 150019 w 161925"/>
                  <a:gd name="connsiteY47" fmla="*/ 28575 h 114300"/>
                  <a:gd name="connsiteX48" fmla="*/ 140494 w 161925"/>
                  <a:gd name="connsiteY48" fmla="*/ 28575 h 114300"/>
                  <a:gd name="connsiteX49" fmla="*/ 133350 w 161925"/>
                  <a:gd name="connsiteY49" fmla="*/ 214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61925" h="114300">
                    <a:moveTo>
                      <a:pt x="0" y="16669"/>
                    </a:moveTo>
                    <a:cubicBezTo>
                      <a:pt x="0" y="7468"/>
                      <a:pt x="7468" y="0"/>
                      <a:pt x="16669" y="0"/>
                    </a:cubicBezTo>
                    <a:lnTo>
                      <a:pt x="145256" y="0"/>
                    </a:lnTo>
                    <a:cubicBezTo>
                      <a:pt x="154457" y="0"/>
                      <a:pt x="161925" y="7468"/>
                      <a:pt x="161925" y="16669"/>
                    </a:cubicBezTo>
                    <a:lnTo>
                      <a:pt x="161925" y="97631"/>
                    </a:lnTo>
                    <a:cubicBezTo>
                      <a:pt x="161925" y="106837"/>
                      <a:pt x="154462" y="114300"/>
                      <a:pt x="145256" y="114300"/>
                    </a:cubicBezTo>
                    <a:lnTo>
                      <a:pt x="16669" y="114300"/>
                    </a:lnTo>
                    <a:cubicBezTo>
                      <a:pt x="7463" y="114300"/>
                      <a:pt x="0" y="106837"/>
                      <a:pt x="0" y="97631"/>
                    </a:cubicBezTo>
                    <a:lnTo>
                      <a:pt x="0" y="16669"/>
                    </a:lnTo>
                    <a:close/>
                    <a:moveTo>
                      <a:pt x="28575" y="11906"/>
                    </a:moveTo>
                    <a:lnTo>
                      <a:pt x="28575" y="21431"/>
                    </a:lnTo>
                    <a:cubicBezTo>
                      <a:pt x="28575" y="25377"/>
                      <a:pt x="25377" y="28575"/>
                      <a:pt x="21431" y="28575"/>
                    </a:cubicBezTo>
                    <a:lnTo>
                      <a:pt x="11906" y="28575"/>
                    </a:lnTo>
                    <a:lnTo>
                      <a:pt x="11906" y="42863"/>
                    </a:lnTo>
                    <a:lnTo>
                      <a:pt x="21431" y="42863"/>
                    </a:lnTo>
                    <a:cubicBezTo>
                      <a:pt x="33267" y="42863"/>
                      <a:pt x="42863" y="33267"/>
                      <a:pt x="42863" y="21431"/>
                    </a:cubicBezTo>
                    <a:lnTo>
                      <a:pt x="42863" y="11906"/>
                    </a:lnTo>
                    <a:lnTo>
                      <a:pt x="28575" y="11906"/>
                    </a:lnTo>
                    <a:close/>
                    <a:moveTo>
                      <a:pt x="80963" y="80963"/>
                    </a:moveTo>
                    <a:cubicBezTo>
                      <a:pt x="92798" y="80963"/>
                      <a:pt x="102394" y="71367"/>
                      <a:pt x="102394" y="59531"/>
                    </a:cubicBezTo>
                    <a:cubicBezTo>
                      <a:pt x="102394" y="47695"/>
                      <a:pt x="92798" y="38100"/>
                      <a:pt x="80963" y="38100"/>
                    </a:cubicBezTo>
                    <a:cubicBezTo>
                      <a:pt x="69126" y="38100"/>
                      <a:pt x="59531" y="47695"/>
                      <a:pt x="59531" y="59531"/>
                    </a:cubicBezTo>
                    <a:cubicBezTo>
                      <a:pt x="59531" y="71367"/>
                      <a:pt x="69126" y="80963"/>
                      <a:pt x="80963" y="80963"/>
                    </a:cubicBezTo>
                    <a:close/>
                    <a:moveTo>
                      <a:pt x="11906" y="85725"/>
                    </a:moveTo>
                    <a:lnTo>
                      <a:pt x="21431" y="85725"/>
                    </a:lnTo>
                    <a:cubicBezTo>
                      <a:pt x="25377" y="85725"/>
                      <a:pt x="28575" y="88924"/>
                      <a:pt x="28575" y="92869"/>
                    </a:cubicBezTo>
                    <a:lnTo>
                      <a:pt x="28575" y="102394"/>
                    </a:lnTo>
                    <a:lnTo>
                      <a:pt x="42863" y="102394"/>
                    </a:lnTo>
                    <a:lnTo>
                      <a:pt x="42863" y="92869"/>
                    </a:lnTo>
                    <a:cubicBezTo>
                      <a:pt x="42863" y="81033"/>
                      <a:pt x="33267" y="71438"/>
                      <a:pt x="21431" y="71438"/>
                    </a:cubicBezTo>
                    <a:lnTo>
                      <a:pt x="11906" y="71438"/>
                    </a:lnTo>
                    <a:lnTo>
                      <a:pt x="11906" y="85725"/>
                    </a:lnTo>
                    <a:close/>
                    <a:moveTo>
                      <a:pt x="133350" y="92869"/>
                    </a:moveTo>
                    <a:cubicBezTo>
                      <a:pt x="133350" y="88924"/>
                      <a:pt x="136549" y="85725"/>
                      <a:pt x="140494" y="85725"/>
                    </a:cubicBezTo>
                    <a:lnTo>
                      <a:pt x="150019" y="85725"/>
                    </a:lnTo>
                    <a:lnTo>
                      <a:pt x="150019" y="71438"/>
                    </a:lnTo>
                    <a:lnTo>
                      <a:pt x="140494" y="71438"/>
                    </a:lnTo>
                    <a:cubicBezTo>
                      <a:pt x="128658" y="71438"/>
                      <a:pt x="119063" y="81033"/>
                      <a:pt x="119063" y="92869"/>
                    </a:cubicBezTo>
                    <a:lnTo>
                      <a:pt x="119063" y="102394"/>
                    </a:lnTo>
                    <a:lnTo>
                      <a:pt x="133350" y="102394"/>
                    </a:lnTo>
                    <a:lnTo>
                      <a:pt x="133350" y="92869"/>
                    </a:lnTo>
                    <a:close/>
                    <a:moveTo>
                      <a:pt x="133350" y="21431"/>
                    </a:moveTo>
                    <a:lnTo>
                      <a:pt x="133350" y="11906"/>
                    </a:lnTo>
                    <a:lnTo>
                      <a:pt x="119063" y="11906"/>
                    </a:lnTo>
                    <a:lnTo>
                      <a:pt x="119063" y="21431"/>
                    </a:lnTo>
                    <a:cubicBezTo>
                      <a:pt x="119063" y="33267"/>
                      <a:pt x="128658" y="42863"/>
                      <a:pt x="140494" y="42863"/>
                    </a:cubicBezTo>
                    <a:lnTo>
                      <a:pt x="150019" y="42863"/>
                    </a:lnTo>
                    <a:lnTo>
                      <a:pt x="150019" y="28575"/>
                    </a:lnTo>
                    <a:lnTo>
                      <a:pt x="140494" y="28575"/>
                    </a:lnTo>
                    <a:cubicBezTo>
                      <a:pt x="136549" y="28575"/>
                      <a:pt x="133350" y="25377"/>
                      <a:pt x="133350" y="21431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C03BC4"/>
                  </a:gs>
                  <a:gs pos="100000">
                    <a:srgbClr val="0078D4"/>
                  </a:gs>
                  <a:gs pos="0">
                    <a:srgbClr val="FF5C39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 cap="rnd">
                <a:noFill/>
                <a:headEnd type="none" w="med" len="med"/>
                <a:tailEnd type="none" w="med" len="med"/>
              </a:ln>
              <a:effectLst>
                <a:outerShdw blurRad="63500" dist="63500" dir="2700000" algn="tl" rotWithShape="0">
                  <a:srgbClr val="454142">
                    <a:alpha val="20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400"/>
                  </a:spcAft>
                  <a:buClrTx/>
                  <a:buSzTx/>
                  <a:buFontTx/>
                  <a:buNone/>
                  <a:tabLst>
                    <a:tab pos="628650" algn="l"/>
                  </a:tabLst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5DF10C9-6977-7BCB-A8FF-E33E2BF95AFF}"/>
                  </a:ext>
                </a:extLst>
              </p:cNvPr>
              <p:cNvSpPr/>
              <p:nvPr/>
            </p:nvSpPr>
            <p:spPr>
              <a:xfrm>
                <a:off x="-1302081" y="2571328"/>
                <a:ext cx="167630" cy="120005"/>
              </a:xfrm>
              <a:custGeom>
                <a:avLst/>
                <a:gdLst>
                  <a:gd name="connsiteX0" fmla="*/ 0 w 167630"/>
                  <a:gd name="connsiteY0" fmla="*/ 105718 h 120005"/>
                  <a:gd name="connsiteX1" fmla="*/ 24755 w 167630"/>
                  <a:gd name="connsiteY1" fmla="*/ 120005 h 120005"/>
                  <a:gd name="connsiteX2" fmla="*/ 122387 w 167630"/>
                  <a:gd name="connsiteY2" fmla="*/ 120005 h 120005"/>
                  <a:gd name="connsiteX3" fmla="*/ 167630 w 167630"/>
                  <a:gd name="connsiteY3" fmla="*/ 74762 h 120005"/>
                  <a:gd name="connsiteX4" fmla="*/ 167630 w 167630"/>
                  <a:gd name="connsiteY4" fmla="*/ 24755 h 120005"/>
                  <a:gd name="connsiteX5" fmla="*/ 153343 w 167630"/>
                  <a:gd name="connsiteY5" fmla="*/ 0 h 120005"/>
                  <a:gd name="connsiteX6" fmla="*/ 153343 w 167630"/>
                  <a:gd name="connsiteY6" fmla="*/ 74762 h 120005"/>
                  <a:gd name="connsiteX7" fmla="*/ 122387 w 167630"/>
                  <a:gd name="connsiteY7" fmla="*/ 105718 h 120005"/>
                  <a:gd name="connsiteX8" fmla="*/ 0 w 167630"/>
                  <a:gd name="connsiteY8" fmla="*/ 105718 h 12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7630" h="120005">
                    <a:moveTo>
                      <a:pt x="0" y="105718"/>
                    </a:moveTo>
                    <a:cubicBezTo>
                      <a:pt x="5105" y="114563"/>
                      <a:pt x="14543" y="120010"/>
                      <a:pt x="24755" y="120005"/>
                    </a:cubicBezTo>
                    <a:lnTo>
                      <a:pt x="122387" y="120005"/>
                    </a:lnTo>
                    <a:cubicBezTo>
                      <a:pt x="147375" y="120005"/>
                      <a:pt x="167630" y="99750"/>
                      <a:pt x="167630" y="74762"/>
                    </a:cubicBezTo>
                    <a:lnTo>
                      <a:pt x="167630" y="24755"/>
                    </a:lnTo>
                    <a:cubicBezTo>
                      <a:pt x="167630" y="14183"/>
                      <a:pt x="161887" y="4943"/>
                      <a:pt x="153343" y="0"/>
                    </a:cubicBezTo>
                    <a:lnTo>
                      <a:pt x="153343" y="74762"/>
                    </a:lnTo>
                    <a:cubicBezTo>
                      <a:pt x="153343" y="91858"/>
                      <a:pt x="139483" y="105718"/>
                      <a:pt x="122387" y="105718"/>
                    </a:cubicBezTo>
                    <a:lnTo>
                      <a:pt x="0" y="105718"/>
                    </a:lnTo>
                    <a:close/>
                  </a:path>
                </a:pathLst>
              </a:custGeom>
              <a:gradFill flip="none" rotWithShape="1">
                <a:gsLst>
                  <a:gs pos="50000">
                    <a:srgbClr val="C03BC4"/>
                  </a:gs>
                  <a:gs pos="100000">
                    <a:srgbClr val="0078D4"/>
                  </a:gs>
                  <a:gs pos="0">
                    <a:srgbClr val="FF5C39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 cap="rnd">
                <a:noFill/>
                <a:headEnd type="none" w="med" len="med"/>
                <a:tailEnd type="none" w="med" len="med"/>
              </a:ln>
              <a:effectLst>
                <a:outerShdw blurRad="63500" dist="63500" dir="2700000" algn="tl" rotWithShape="0">
                  <a:srgbClr val="454142">
                    <a:alpha val="20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400"/>
                  </a:spcAft>
                  <a:buClrTx/>
                  <a:buSzTx/>
                  <a:buFontTx/>
                  <a:buNone/>
                  <a:tabLst>
                    <a:tab pos="628650" algn="l"/>
                  </a:tabLst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endParaRPr>
              </a:p>
            </p:txBody>
          </p:sp>
        </p:grpSp>
        <p:sp>
          <p:nvSpPr>
            <p:cNvPr id="42" name="Graphic 31">
              <a:extLst>
                <a:ext uri="{FF2B5EF4-FFF2-40B4-BE49-F238E27FC236}">
                  <a16:creationId xmlns:a16="http://schemas.microsoft.com/office/drawing/2014/main" id="{D8AE59D6-5D19-A788-C3AA-10815CA0F3E2}"/>
                </a:ext>
              </a:extLst>
            </p:cNvPr>
            <p:cNvSpPr/>
            <p:nvPr/>
          </p:nvSpPr>
          <p:spPr>
            <a:xfrm>
              <a:off x="7882382" y="3783430"/>
              <a:ext cx="312086" cy="296396"/>
            </a:xfrm>
            <a:custGeom>
              <a:avLst/>
              <a:gdLst>
                <a:gd name="connsiteX0" fmla="*/ 123825 w 190509"/>
                <a:gd name="connsiteY0" fmla="*/ 142837 h 180932"/>
                <a:gd name="connsiteX1" fmla="*/ 152400 w 190509"/>
                <a:gd name="connsiteY1" fmla="*/ 152371 h 180932"/>
                <a:gd name="connsiteX2" fmla="*/ 180975 w 190509"/>
                <a:gd name="connsiteY2" fmla="*/ 142856 h 180932"/>
                <a:gd name="connsiteX3" fmla="*/ 180975 w 190509"/>
                <a:gd name="connsiteY3" fmla="*/ 173774 h 180932"/>
                <a:gd name="connsiteX4" fmla="*/ 173846 w 190509"/>
                <a:gd name="connsiteY4" fmla="*/ 180932 h 180932"/>
                <a:gd name="connsiteX5" fmla="*/ 170593 w 190509"/>
                <a:gd name="connsiteY5" fmla="*/ 180156 h 180932"/>
                <a:gd name="connsiteX6" fmla="*/ 169736 w 190509"/>
                <a:gd name="connsiteY6" fmla="*/ 179632 h 180932"/>
                <a:gd name="connsiteX7" fmla="*/ 152400 w 190509"/>
                <a:gd name="connsiteY7" fmla="*/ 167516 h 180932"/>
                <a:gd name="connsiteX8" fmla="*/ 135065 w 190509"/>
                <a:gd name="connsiteY8" fmla="*/ 179632 h 180932"/>
                <a:gd name="connsiteX9" fmla="*/ 125118 w 190509"/>
                <a:gd name="connsiteY9" fmla="*/ 177865 h 180932"/>
                <a:gd name="connsiteX10" fmla="*/ 123901 w 190509"/>
                <a:gd name="connsiteY10" fmla="*/ 174774 h 180932"/>
                <a:gd name="connsiteX11" fmla="*/ 123835 w 190509"/>
                <a:gd name="connsiteY11" fmla="*/ 173774 h 180932"/>
                <a:gd name="connsiteX12" fmla="*/ 123825 w 190509"/>
                <a:gd name="connsiteY12" fmla="*/ 142846 h 180932"/>
                <a:gd name="connsiteX13" fmla="*/ 164306 w 190509"/>
                <a:gd name="connsiteY13" fmla="*/ 0 h 180932"/>
                <a:gd name="connsiteX14" fmla="*/ 190452 w 190509"/>
                <a:gd name="connsiteY14" fmla="*/ 24594 h 180932"/>
                <a:gd name="connsiteX15" fmla="*/ 190500 w 190509"/>
                <a:gd name="connsiteY15" fmla="*/ 26194 h 180932"/>
                <a:gd name="connsiteX16" fmla="*/ 190510 w 190509"/>
                <a:gd name="connsiteY16" fmla="*/ 76162 h 180932"/>
                <a:gd name="connsiteX17" fmla="*/ 176222 w 190509"/>
                <a:gd name="connsiteY17" fmla="*/ 63484 h 180932"/>
                <a:gd name="connsiteX18" fmla="*/ 176213 w 190509"/>
                <a:gd name="connsiteY18" fmla="*/ 26194 h 180932"/>
                <a:gd name="connsiteX19" fmla="*/ 165525 w 190509"/>
                <a:gd name="connsiteY19" fmla="*/ 14345 h 180932"/>
                <a:gd name="connsiteX20" fmla="*/ 164306 w 190509"/>
                <a:gd name="connsiteY20" fmla="*/ 14288 h 180932"/>
                <a:gd name="connsiteX21" fmla="*/ 26194 w 190509"/>
                <a:gd name="connsiteY21" fmla="*/ 14288 h 180932"/>
                <a:gd name="connsiteX22" fmla="*/ 14345 w 190509"/>
                <a:gd name="connsiteY22" fmla="*/ 24975 h 180932"/>
                <a:gd name="connsiteX23" fmla="*/ 14288 w 190509"/>
                <a:gd name="connsiteY23" fmla="*/ 26194 h 180932"/>
                <a:gd name="connsiteX24" fmla="*/ 14288 w 190509"/>
                <a:gd name="connsiteY24" fmla="*/ 116681 h 180932"/>
                <a:gd name="connsiteX25" fmla="*/ 24975 w 190509"/>
                <a:gd name="connsiteY25" fmla="*/ 128521 h 180932"/>
                <a:gd name="connsiteX26" fmla="*/ 26194 w 190509"/>
                <a:gd name="connsiteY26" fmla="*/ 128588 h 180932"/>
                <a:gd name="connsiteX27" fmla="*/ 111157 w 190509"/>
                <a:gd name="connsiteY27" fmla="*/ 128588 h 180932"/>
                <a:gd name="connsiteX28" fmla="*/ 114300 w 190509"/>
                <a:gd name="connsiteY28" fmla="*/ 133312 h 180932"/>
                <a:gd name="connsiteX29" fmla="*/ 114300 w 190509"/>
                <a:gd name="connsiteY29" fmla="*/ 142875 h 180932"/>
                <a:gd name="connsiteX30" fmla="*/ 26194 w 190509"/>
                <a:gd name="connsiteY30" fmla="*/ 142875 h 180932"/>
                <a:gd name="connsiteX31" fmla="*/ 48 w 190509"/>
                <a:gd name="connsiteY31" fmla="*/ 118272 h 180932"/>
                <a:gd name="connsiteX32" fmla="*/ 0 w 190509"/>
                <a:gd name="connsiteY32" fmla="*/ 116681 h 180932"/>
                <a:gd name="connsiteX33" fmla="*/ 0 w 190509"/>
                <a:gd name="connsiteY33" fmla="*/ 26194 h 180932"/>
                <a:gd name="connsiteX34" fmla="*/ 24594 w 190509"/>
                <a:gd name="connsiteY34" fmla="*/ 48 h 180932"/>
                <a:gd name="connsiteX35" fmla="*/ 26194 w 190509"/>
                <a:gd name="connsiteY35" fmla="*/ 0 h 180932"/>
                <a:gd name="connsiteX36" fmla="*/ 164306 w 190509"/>
                <a:gd name="connsiteY36" fmla="*/ 0 h 180932"/>
                <a:gd name="connsiteX37" fmla="*/ 152400 w 190509"/>
                <a:gd name="connsiteY37" fmla="*/ 66637 h 180932"/>
                <a:gd name="connsiteX38" fmla="*/ 190500 w 190509"/>
                <a:gd name="connsiteY38" fmla="*/ 104737 h 180932"/>
                <a:gd name="connsiteX39" fmla="*/ 152400 w 190509"/>
                <a:gd name="connsiteY39" fmla="*/ 142837 h 180932"/>
                <a:gd name="connsiteX40" fmla="*/ 114300 w 190509"/>
                <a:gd name="connsiteY40" fmla="*/ 104737 h 180932"/>
                <a:gd name="connsiteX41" fmla="*/ 152400 w 190509"/>
                <a:gd name="connsiteY41" fmla="*/ 66637 h 180932"/>
                <a:gd name="connsiteX42" fmla="*/ 88106 w 190509"/>
                <a:gd name="connsiteY42" fmla="*/ 90449 h 180932"/>
                <a:gd name="connsiteX43" fmla="*/ 95248 w 190509"/>
                <a:gd name="connsiteY43" fmla="*/ 97595 h 180932"/>
                <a:gd name="connsiteX44" fmla="*/ 89078 w 190509"/>
                <a:gd name="connsiteY44" fmla="*/ 104670 h 180932"/>
                <a:gd name="connsiteX45" fmla="*/ 88106 w 190509"/>
                <a:gd name="connsiteY45" fmla="*/ 104737 h 180932"/>
                <a:gd name="connsiteX46" fmla="*/ 45244 w 190509"/>
                <a:gd name="connsiteY46" fmla="*/ 104737 h 180932"/>
                <a:gd name="connsiteX47" fmla="*/ 38102 w 190509"/>
                <a:gd name="connsiteY47" fmla="*/ 97591 h 180932"/>
                <a:gd name="connsiteX48" fmla="*/ 44272 w 190509"/>
                <a:gd name="connsiteY48" fmla="*/ 90516 h 180932"/>
                <a:gd name="connsiteX49" fmla="*/ 45244 w 190509"/>
                <a:gd name="connsiteY49" fmla="*/ 90449 h 180932"/>
                <a:gd name="connsiteX50" fmla="*/ 88106 w 190509"/>
                <a:gd name="connsiteY50" fmla="*/ 90449 h 180932"/>
                <a:gd name="connsiteX51" fmla="*/ 145256 w 190509"/>
                <a:gd name="connsiteY51" fmla="*/ 38062 h 180932"/>
                <a:gd name="connsiteX52" fmla="*/ 152398 w 190509"/>
                <a:gd name="connsiteY52" fmla="*/ 45208 h 180932"/>
                <a:gd name="connsiteX53" fmla="*/ 146228 w 190509"/>
                <a:gd name="connsiteY53" fmla="*/ 52283 h 180932"/>
                <a:gd name="connsiteX54" fmla="*/ 145256 w 190509"/>
                <a:gd name="connsiteY54" fmla="*/ 52349 h 180932"/>
                <a:gd name="connsiteX55" fmla="*/ 45244 w 190509"/>
                <a:gd name="connsiteY55" fmla="*/ 52349 h 180932"/>
                <a:gd name="connsiteX56" fmla="*/ 38102 w 190509"/>
                <a:gd name="connsiteY56" fmla="*/ 45203 h 180932"/>
                <a:gd name="connsiteX57" fmla="*/ 44272 w 190509"/>
                <a:gd name="connsiteY57" fmla="*/ 38129 h 180932"/>
                <a:gd name="connsiteX58" fmla="*/ 45244 w 190509"/>
                <a:gd name="connsiteY58" fmla="*/ 38062 h 180932"/>
                <a:gd name="connsiteX59" fmla="*/ 145256 w 190509"/>
                <a:gd name="connsiteY59" fmla="*/ 38062 h 18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90509" h="180932">
                  <a:moveTo>
                    <a:pt x="123825" y="142837"/>
                  </a:moveTo>
                  <a:cubicBezTo>
                    <a:pt x="131778" y="148828"/>
                    <a:pt x="141684" y="152371"/>
                    <a:pt x="152400" y="152371"/>
                  </a:cubicBezTo>
                  <a:cubicBezTo>
                    <a:pt x="162706" y="152390"/>
                    <a:pt x="172737" y="149049"/>
                    <a:pt x="180975" y="142856"/>
                  </a:cubicBezTo>
                  <a:lnTo>
                    <a:pt x="180975" y="173774"/>
                  </a:lnTo>
                  <a:cubicBezTo>
                    <a:pt x="180983" y="177719"/>
                    <a:pt x="177791" y="180925"/>
                    <a:pt x="173846" y="180932"/>
                  </a:cubicBezTo>
                  <a:cubicBezTo>
                    <a:pt x="172715" y="180934"/>
                    <a:pt x="171601" y="180668"/>
                    <a:pt x="170593" y="180156"/>
                  </a:cubicBezTo>
                  <a:lnTo>
                    <a:pt x="169736" y="179632"/>
                  </a:lnTo>
                  <a:lnTo>
                    <a:pt x="152400" y="167516"/>
                  </a:lnTo>
                  <a:lnTo>
                    <a:pt x="135065" y="179632"/>
                  </a:lnTo>
                  <a:cubicBezTo>
                    <a:pt x="131830" y="181890"/>
                    <a:pt x="127376" y="181100"/>
                    <a:pt x="125118" y="177865"/>
                  </a:cubicBezTo>
                  <a:cubicBezTo>
                    <a:pt x="124475" y="176944"/>
                    <a:pt x="124058" y="175886"/>
                    <a:pt x="123901" y="174774"/>
                  </a:cubicBezTo>
                  <a:lnTo>
                    <a:pt x="123835" y="173774"/>
                  </a:lnTo>
                  <a:lnTo>
                    <a:pt x="123825" y="142846"/>
                  </a:lnTo>
                  <a:close/>
                  <a:moveTo>
                    <a:pt x="164306" y="0"/>
                  </a:moveTo>
                  <a:cubicBezTo>
                    <a:pt x="178152" y="-1"/>
                    <a:pt x="189607" y="10774"/>
                    <a:pt x="190452" y="24594"/>
                  </a:cubicBezTo>
                  <a:lnTo>
                    <a:pt x="190500" y="26194"/>
                  </a:lnTo>
                  <a:lnTo>
                    <a:pt x="190510" y="76162"/>
                  </a:lnTo>
                  <a:cubicBezTo>
                    <a:pt x="186647" y="71019"/>
                    <a:pt x="181787" y="66707"/>
                    <a:pt x="176222" y="63484"/>
                  </a:cubicBezTo>
                  <a:lnTo>
                    <a:pt x="176213" y="26194"/>
                  </a:lnTo>
                  <a:cubicBezTo>
                    <a:pt x="176215" y="20088"/>
                    <a:pt x="171599" y="14970"/>
                    <a:pt x="165525" y="14345"/>
                  </a:cubicBezTo>
                  <a:lnTo>
                    <a:pt x="164306" y="14288"/>
                  </a:lnTo>
                  <a:lnTo>
                    <a:pt x="26194" y="14288"/>
                  </a:lnTo>
                  <a:cubicBezTo>
                    <a:pt x="20088" y="14285"/>
                    <a:pt x="14970" y="18901"/>
                    <a:pt x="14345" y="24975"/>
                  </a:cubicBezTo>
                  <a:lnTo>
                    <a:pt x="14288" y="26194"/>
                  </a:lnTo>
                  <a:lnTo>
                    <a:pt x="14288" y="116681"/>
                  </a:lnTo>
                  <a:cubicBezTo>
                    <a:pt x="14288" y="122844"/>
                    <a:pt x="18974" y="127921"/>
                    <a:pt x="24975" y="128521"/>
                  </a:cubicBezTo>
                  <a:lnTo>
                    <a:pt x="26194" y="128588"/>
                  </a:lnTo>
                  <a:lnTo>
                    <a:pt x="111157" y="128588"/>
                  </a:lnTo>
                  <a:cubicBezTo>
                    <a:pt x="112109" y="130226"/>
                    <a:pt x="113157" y="131807"/>
                    <a:pt x="114300" y="133312"/>
                  </a:cubicBezTo>
                  <a:lnTo>
                    <a:pt x="114300" y="142875"/>
                  </a:lnTo>
                  <a:lnTo>
                    <a:pt x="26194" y="142875"/>
                  </a:lnTo>
                  <a:cubicBezTo>
                    <a:pt x="12345" y="142875"/>
                    <a:pt x="889" y="132096"/>
                    <a:pt x="48" y="118272"/>
                  </a:cubicBezTo>
                  <a:lnTo>
                    <a:pt x="0" y="116681"/>
                  </a:lnTo>
                  <a:lnTo>
                    <a:pt x="0" y="26194"/>
                  </a:lnTo>
                  <a:cubicBezTo>
                    <a:pt x="-1" y="12348"/>
                    <a:pt x="10774" y="893"/>
                    <a:pt x="24594" y="48"/>
                  </a:cubicBezTo>
                  <a:lnTo>
                    <a:pt x="26194" y="0"/>
                  </a:lnTo>
                  <a:lnTo>
                    <a:pt x="164306" y="0"/>
                  </a:lnTo>
                  <a:close/>
                  <a:moveTo>
                    <a:pt x="152400" y="66637"/>
                  </a:moveTo>
                  <a:cubicBezTo>
                    <a:pt x="173442" y="66637"/>
                    <a:pt x="190500" y="83695"/>
                    <a:pt x="190500" y="104737"/>
                  </a:cubicBezTo>
                  <a:cubicBezTo>
                    <a:pt x="190500" y="125779"/>
                    <a:pt x="173442" y="142837"/>
                    <a:pt x="152400" y="142837"/>
                  </a:cubicBezTo>
                  <a:cubicBezTo>
                    <a:pt x="131358" y="142837"/>
                    <a:pt x="114300" y="125779"/>
                    <a:pt x="114300" y="104737"/>
                  </a:cubicBezTo>
                  <a:cubicBezTo>
                    <a:pt x="114300" y="83695"/>
                    <a:pt x="131358" y="66637"/>
                    <a:pt x="152400" y="66637"/>
                  </a:cubicBezTo>
                  <a:close/>
                  <a:moveTo>
                    <a:pt x="88106" y="90449"/>
                  </a:moveTo>
                  <a:cubicBezTo>
                    <a:pt x="92052" y="90450"/>
                    <a:pt x="95249" y="93650"/>
                    <a:pt x="95248" y="97595"/>
                  </a:cubicBezTo>
                  <a:cubicBezTo>
                    <a:pt x="95247" y="101164"/>
                    <a:pt x="92613" y="104184"/>
                    <a:pt x="89078" y="104670"/>
                  </a:cubicBezTo>
                  <a:lnTo>
                    <a:pt x="88106" y="104737"/>
                  </a:lnTo>
                  <a:lnTo>
                    <a:pt x="45244" y="104737"/>
                  </a:lnTo>
                  <a:cubicBezTo>
                    <a:pt x="41298" y="104736"/>
                    <a:pt x="38101" y="101537"/>
                    <a:pt x="38102" y="97591"/>
                  </a:cubicBezTo>
                  <a:cubicBezTo>
                    <a:pt x="38103" y="94022"/>
                    <a:pt x="40737" y="91003"/>
                    <a:pt x="44272" y="90516"/>
                  </a:cubicBezTo>
                  <a:lnTo>
                    <a:pt x="45244" y="90449"/>
                  </a:lnTo>
                  <a:lnTo>
                    <a:pt x="88106" y="90449"/>
                  </a:lnTo>
                  <a:close/>
                  <a:moveTo>
                    <a:pt x="145256" y="38062"/>
                  </a:moveTo>
                  <a:cubicBezTo>
                    <a:pt x="149202" y="38063"/>
                    <a:pt x="152399" y="41262"/>
                    <a:pt x="152398" y="45208"/>
                  </a:cubicBezTo>
                  <a:cubicBezTo>
                    <a:pt x="152397" y="48776"/>
                    <a:pt x="149763" y="51796"/>
                    <a:pt x="146228" y="52283"/>
                  </a:cubicBezTo>
                  <a:lnTo>
                    <a:pt x="145256" y="52349"/>
                  </a:lnTo>
                  <a:lnTo>
                    <a:pt x="45244" y="52349"/>
                  </a:lnTo>
                  <a:cubicBezTo>
                    <a:pt x="41298" y="52348"/>
                    <a:pt x="38101" y="49149"/>
                    <a:pt x="38102" y="45203"/>
                  </a:cubicBezTo>
                  <a:cubicBezTo>
                    <a:pt x="38103" y="41635"/>
                    <a:pt x="40737" y="38615"/>
                    <a:pt x="44272" y="38129"/>
                  </a:cubicBezTo>
                  <a:lnTo>
                    <a:pt x="45244" y="38062"/>
                  </a:lnTo>
                  <a:lnTo>
                    <a:pt x="145256" y="38062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>
                  <a:tab pos="628650" algn="l"/>
                </a:tabLst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</p:grpSp>
      <p:grpSp>
        <p:nvGrpSpPr>
          <p:cNvPr id="47" name="Group 46" descr="Observability">
            <a:extLst>
              <a:ext uri="{FF2B5EF4-FFF2-40B4-BE49-F238E27FC236}">
                <a16:creationId xmlns:a16="http://schemas.microsoft.com/office/drawing/2014/main" id="{E38FD5E9-4422-E3EC-00EC-93476BBAF785}"/>
              </a:ext>
            </a:extLst>
          </p:cNvPr>
          <p:cNvGrpSpPr/>
          <p:nvPr/>
        </p:nvGrpSpPr>
        <p:grpSpPr>
          <a:xfrm>
            <a:off x="4065588" y="2017713"/>
            <a:ext cx="3169490" cy="2447528"/>
            <a:chOff x="4550837" y="1814567"/>
            <a:chExt cx="3169490" cy="2447528"/>
          </a:xfrm>
        </p:grpSpPr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AB9C7E16-E889-2F61-4F16-2E6FA068F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50837" y="1814567"/>
              <a:ext cx="3169490" cy="2447528"/>
            </a:xfrm>
            <a:prstGeom prst="roundRect">
              <a:avLst>
                <a:gd name="adj" fmla="val 4349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Observability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65E29D2-2091-B4A2-2485-312F2E5DF688}"/>
                </a:ext>
              </a:extLst>
            </p:cNvPr>
            <p:cNvSpPr/>
            <p:nvPr/>
          </p:nvSpPr>
          <p:spPr>
            <a:xfrm>
              <a:off x="5404394" y="2898624"/>
              <a:ext cx="2315933" cy="36576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l" defTabSz="2437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Segoe UI Semibold" panose="020B0702040204020203" pitchFamily="34" charset="0"/>
                </a:rPr>
                <a:t>Monitoring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304056-382E-0E99-C691-A9F4A48EDB4F}"/>
                </a:ext>
              </a:extLst>
            </p:cNvPr>
            <p:cNvSpPr/>
            <p:nvPr/>
          </p:nvSpPr>
          <p:spPr>
            <a:xfrm>
              <a:off x="5404394" y="3545602"/>
              <a:ext cx="2315933" cy="36576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l" defTabSz="2437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Segoe UI Semibold" panose="020B0702040204020203" pitchFamily="34" charset="0"/>
                </a:rPr>
                <a:t>Application insights</a:t>
              </a:r>
            </a:p>
          </p:txBody>
        </p:sp>
        <p:sp>
          <p:nvSpPr>
            <p:cNvPr id="38" name="Graphic 19">
              <a:extLst>
                <a:ext uri="{FF2B5EF4-FFF2-40B4-BE49-F238E27FC236}">
                  <a16:creationId xmlns:a16="http://schemas.microsoft.com/office/drawing/2014/main" id="{1FDD9575-4C2E-15E1-4F32-6384D077C900}"/>
                </a:ext>
              </a:extLst>
            </p:cNvPr>
            <p:cNvSpPr/>
            <p:nvPr/>
          </p:nvSpPr>
          <p:spPr>
            <a:xfrm>
              <a:off x="4933919" y="3572455"/>
              <a:ext cx="226250" cy="312054"/>
            </a:xfrm>
            <a:custGeom>
              <a:avLst/>
              <a:gdLst>
                <a:gd name="connsiteX0" fmla="*/ 102756 w 138112"/>
                <a:gd name="connsiteY0" fmla="*/ 161906 h 190490"/>
                <a:gd name="connsiteX1" fmla="*/ 99993 w 138112"/>
                <a:gd name="connsiteY1" fmla="*/ 173898 h 190490"/>
                <a:gd name="connsiteX2" fmla="*/ 80753 w 138112"/>
                <a:gd name="connsiteY2" fmla="*/ 190424 h 190490"/>
                <a:gd name="connsiteX3" fmla="*/ 79105 w 138112"/>
                <a:gd name="connsiteY3" fmla="*/ 190490 h 190490"/>
                <a:gd name="connsiteX4" fmla="*/ 58998 w 138112"/>
                <a:gd name="connsiteY4" fmla="*/ 190490 h 190490"/>
                <a:gd name="connsiteX5" fmla="*/ 38548 w 138112"/>
                <a:gd name="connsiteY5" fmla="*/ 175470 h 190490"/>
                <a:gd name="connsiteX6" fmla="*/ 38110 w 138112"/>
                <a:gd name="connsiteY6" fmla="*/ 173879 h 190490"/>
                <a:gd name="connsiteX7" fmla="*/ 35347 w 138112"/>
                <a:gd name="connsiteY7" fmla="*/ 161906 h 190490"/>
                <a:gd name="connsiteX8" fmla="*/ 102756 w 138112"/>
                <a:gd name="connsiteY8" fmla="*/ 161906 h 190490"/>
                <a:gd name="connsiteX9" fmla="*/ 69056 w 138112"/>
                <a:gd name="connsiteY9" fmla="*/ 0 h 190490"/>
                <a:gd name="connsiteX10" fmla="*/ 138113 w 138112"/>
                <a:gd name="connsiteY10" fmla="*/ 69056 h 190490"/>
                <a:gd name="connsiteX11" fmla="*/ 111776 w 138112"/>
                <a:gd name="connsiteY11" fmla="*/ 124682 h 190490"/>
                <a:gd name="connsiteX12" fmla="*/ 111100 w 138112"/>
                <a:gd name="connsiteY12" fmla="*/ 125873 h 190490"/>
                <a:gd name="connsiteX13" fmla="*/ 106070 w 138112"/>
                <a:gd name="connsiteY13" fmla="*/ 147618 h 190490"/>
                <a:gd name="connsiteX14" fmla="*/ 76200 w 138112"/>
                <a:gd name="connsiteY14" fmla="*/ 147618 h 190490"/>
                <a:gd name="connsiteX15" fmla="*/ 76200 w 138112"/>
                <a:gd name="connsiteY15" fmla="*/ 83334 h 190490"/>
                <a:gd name="connsiteX16" fmla="*/ 69056 w 138112"/>
                <a:gd name="connsiteY16" fmla="*/ 76190 h 190490"/>
                <a:gd name="connsiteX17" fmla="*/ 61913 w 138112"/>
                <a:gd name="connsiteY17" fmla="*/ 83334 h 190490"/>
                <a:gd name="connsiteX18" fmla="*/ 61913 w 138112"/>
                <a:gd name="connsiteY18" fmla="*/ 147628 h 190490"/>
                <a:gd name="connsiteX19" fmla="*/ 32042 w 138112"/>
                <a:gd name="connsiteY19" fmla="*/ 147628 h 190490"/>
                <a:gd name="connsiteX20" fmla="*/ 27032 w 138112"/>
                <a:gd name="connsiteY20" fmla="*/ 125882 h 190490"/>
                <a:gd name="connsiteX21" fmla="*/ 26356 w 138112"/>
                <a:gd name="connsiteY21" fmla="*/ 124701 h 190490"/>
                <a:gd name="connsiteX22" fmla="*/ 0 w 138112"/>
                <a:gd name="connsiteY22" fmla="*/ 69047 h 190490"/>
                <a:gd name="connsiteX23" fmla="*/ 69056 w 138112"/>
                <a:gd name="connsiteY23" fmla="*/ 0 h 190490"/>
                <a:gd name="connsiteX24" fmla="*/ 61913 w 138112"/>
                <a:gd name="connsiteY24" fmla="*/ 45244 h 190490"/>
                <a:gd name="connsiteX25" fmla="*/ 61913 w 138112"/>
                <a:gd name="connsiteY25" fmla="*/ 59531 h 190490"/>
                <a:gd name="connsiteX26" fmla="*/ 69056 w 138112"/>
                <a:gd name="connsiteY26" fmla="*/ 66675 h 190490"/>
                <a:gd name="connsiteX27" fmla="*/ 76200 w 138112"/>
                <a:gd name="connsiteY27" fmla="*/ 59531 h 190490"/>
                <a:gd name="connsiteX28" fmla="*/ 76200 w 138112"/>
                <a:gd name="connsiteY28" fmla="*/ 45244 h 190490"/>
                <a:gd name="connsiteX29" fmla="*/ 69056 w 138112"/>
                <a:gd name="connsiteY29" fmla="*/ 38100 h 190490"/>
                <a:gd name="connsiteX30" fmla="*/ 61913 w 138112"/>
                <a:gd name="connsiteY30" fmla="*/ 45244 h 190490"/>
                <a:gd name="connsiteX31" fmla="*/ 109823 w 138112"/>
                <a:gd name="connsiteY31" fmla="*/ 59198 h 190490"/>
                <a:gd name="connsiteX32" fmla="*/ 99727 w 138112"/>
                <a:gd name="connsiteY32" fmla="*/ 59198 h 190490"/>
                <a:gd name="connsiteX33" fmla="*/ 89621 w 138112"/>
                <a:gd name="connsiteY33" fmla="*/ 69294 h 190490"/>
                <a:gd name="connsiteX34" fmla="*/ 89441 w 138112"/>
                <a:gd name="connsiteY34" fmla="*/ 79396 h 190490"/>
                <a:gd name="connsiteX35" fmla="*/ 99542 w 138112"/>
                <a:gd name="connsiteY35" fmla="*/ 79576 h 190490"/>
                <a:gd name="connsiteX36" fmla="*/ 99717 w 138112"/>
                <a:gd name="connsiteY36" fmla="*/ 79400 h 190490"/>
                <a:gd name="connsiteX37" fmla="*/ 109823 w 138112"/>
                <a:gd name="connsiteY37" fmla="*/ 69304 h 190490"/>
                <a:gd name="connsiteX38" fmla="*/ 109823 w 138112"/>
                <a:gd name="connsiteY38" fmla="*/ 59207 h 190490"/>
                <a:gd name="connsiteX39" fmla="*/ 38386 w 138112"/>
                <a:gd name="connsiteY39" fmla="*/ 59198 h 190490"/>
                <a:gd name="connsiteX40" fmla="*/ 28289 w 138112"/>
                <a:gd name="connsiteY40" fmla="*/ 59554 h 190490"/>
                <a:gd name="connsiteX41" fmla="*/ 28289 w 138112"/>
                <a:gd name="connsiteY41" fmla="*/ 69294 h 190490"/>
                <a:gd name="connsiteX42" fmla="*/ 38386 w 138112"/>
                <a:gd name="connsiteY42" fmla="*/ 79400 h 190490"/>
                <a:gd name="connsiteX43" fmla="*/ 48487 w 138112"/>
                <a:gd name="connsiteY43" fmla="*/ 79580 h 190490"/>
                <a:gd name="connsiteX44" fmla="*/ 48667 w 138112"/>
                <a:gd name="connsiteY44" fmla="*/ 69479 h 190490"/>
                <a:gd name="connsiteX45" fmla="*/ 48492 w 138112"/>
                <a:gd name="connsiteY45" fmla="*/ 69304 h 190490"/>
                <a:gd name="connsiteX46" fmla="*/ 38395 w 138112"/>
                <a:gd name="connsiteY46" fmla="*/ 59207 h 19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8112" h="190490">
                  <a:moveTo>
                    <a:pt x="102756" y="161906"/>
                  </a:moveTo>
                  <a:lnTo>
                    <a:pt x="99993" y="173898"/>
                  </a:lnTo>
                  <a:cubicBezTo>
                    <a:pt x="97878" y="183018"/>
                    <a:pt x="90087" y="189708"/>
                    <a:pt x="80753" y="190424"/>
                  </a:cubicBezTo>
                  <a:lnTo>
                    <a:pt x="79105" y="190490"/>
                  </a:lnTo>
                  <a:lnTo>
                    <a:pt x="58998" y="190490"/>
                  </a:lnTo>
                  <a:cubicBezTo>
                    <a:pt x="49631" y="190490"/>
                    <a:pt x="41349" y="184408"/>
                    <a:pt x="38548" y="175470"/>
                  </a:cubicBezTo>
                  <a:lnTo>
                    <a:pt x="38110" y="173879"/>
                  </a:lnTo>
                  <a:lnTo>
                    <a:pt x="35347" y="161906"/>
                  </a:lnTo>
                  <a:lnTo>
                    <a:pt x="102756" y="161906"/>
                  </a:lnTo>
                  <a:close/>
                  <a:moveTo>
                    <a:pt x="69056" y="0"/>
                  </a:moveTo>
                  <a:cubicBezTo>
                    <a:pt x="107195" y="0"/>
                    <a:pt x="138113" y="30918"/>
                    <a:pt x="138113" y="69056"/>
                  </a:cubicBezTo>
                  <a:cubicBezTo>
                    <a:pt x="138113" y="89402"/>
                    <a:pt x="129197" y="108042"/>
                    <a:pt x="111776" y="124682"/>
                  </a:cubicBezTo>
                  <a:cubicBezTo>
                    <a:pt x="111439" y="125004"/>
                    <a:pt x="111203" y="125419"/>
                    <a:pt x="111100" y="125873"/>
                  </a:cubicBezTo>
                  <a:lnTo>
                    <a:pt x="106070" y="147618"/>
                  </a:lnTo>
                  <a:lnTo>
                    <a:pt x="76200" y="147618"/>
                  </a:lnTo>
                  <a:lnTo>
                    <a:pt x="76200" y="83334"/>
                  </a:lnTo>
                  <a:cubicBezTo>
                    <a:pt x="76200" y="79389"/>
                    <a:pt x="73002" y="76190"/>
                    <a:pt x="69056" y="76190"/>
                  </a:cubicBezTo>
                  <a:cubicBezTo>
                    <a:pt x="65111" y="76190"/>
                    <a:pt x="61913" y="79389"/>
                    <a:pt x="61913" y="83334"/>
                  </a:cubicBezTo>
                  <a:lnTo>
                    <a:pt x="61913" y="147628"/>
                  </a:lnTo>
                  <a:lnTo>
                    <a:pt x="32042" y="147628"/>
                  </a:lnTo>
                  <a:lnTo>
                    <a:pt x="27032" y="125882"/>
                  </a:lnTo>
                  <a:cubicBezTo>
                    <a:pt x="26926" y="125431"/>
                    <a:pt x="26691" y="125020"/>
                    <a:pt x="26356" y="124701"/>
                  </a:cubicBezTo>
                  <a:cubicBezTo>
                    <a:pt x="8925" y="108042"/>
                    <a:pt x="0" y="89402"/>
                    <a:pt x="0" y="69047"/>
                  </a:cubicBezTo>
                  <a:cubicBezTo>
                    <a:pt x="5" y="30912"/>
                    <a:pt x="30921" y="0"/>
                    <a:pt x="69056" y="0"/>
                  </a:cubicBezTo>
                  <a:close/>
                  <a:moveTo>
                    <a:pt x="61913" y="45244"/>
                  </a:moveTo>
                  <a:lnTo>
                    <a:pt x="61913" y="59531"/>
                  </a:lnTo>
                  <a:cubicBezTo>
                    <a:pt x="61913" y="63477"/>
                    <a:pt x="65111" y="66675"/>
                    <a:pt x="69056" y="66675"/>
                  </a:cubicBezTo>
                  <a:cubicBezTo>
                    <a:pt x="73002" y="66675"/>
                    <a:pt x="76200" y="63477"/>
                    <a:pt x="76200" y="59531"/>
                  </a:cubicBezTo>
                  <a:lnTo>
                    <a:pt x="76200" y="45244"/>
                  </a:lnTo>
                  <a:cubicBezTo>
                    <a:pt x="76200" y="41298"/>
                    <a:pt x="73002" y="38100"/>
                    <a:pt x="69056" y="38100"/>
                  </a:cubicBezTo>
                  <a:cubicBezTo>
                    <a:pt x="65111" y="38100"/>
                    <a:pt x="61913" y="41298"/>
                    <a:pt x="61913" y="45244"/>
                  </a:cubicBezTo>
                  <a:close/>
                  <a:moveTo>
                    <a:pt x="109823" y="59198"/>
                  </a:moveTo>
                  <a:cubicBezTo>
                    <a:pt x="107034" y="56412"/>
                    <a:pt x="102516" y="56412"/>
                    <a:pt x="99727" y="59198"/>
                  </a:cubicBezTo>
                  <a:lnTo>
                    <a:pt x="89621" y="69294"/>
                  </a:lnTo>
                  <a:cubicBezTo>
                    <a:pt x="86781" y="72034"/>
                    <a:pt x="86701" y="76556"/>
                    <a:pt x="89441" y="79396"/>
                  </a:cubicBezTo>
                  <a:cubicBezTo>
                    <a:pt x="92180" y="82235"/>
                    <a:pt x="96703" y="82315"/>
                    <a:pt x="99542" y="79576"/>
                  </a:cubicBezTo>
                  <a:cubicBezTo>
                    <a:pt x="99601" y="79519"/>
                    <a:pt x="99660" y="79459"/>
                    <a:pt x="99717" y="79400"/>
                  </a:cubicBezTo>
                  <a:lnTo>
                    <a:pt x="109823" y="69304"/>
                  </a:lnTo>
                  <a:cubicBezTo>
                    <a:pt x="112609" y="66515"/>
                    <a:pt x="112609" y="61997"/>
                    <a:pt x="109823" y="59207"/>
                  </a:cubicBezTo>
                  <a:close/>
                  <a:moveTo>
                    <a:pt x="38386" y="59198"/>
                  </a:moveTo>
                  <a:cubicBezTo>
                    <a:pt x="35499" y="56508"/>
                    <a:pt x="30979" y="56668"/>
                    <a:pt x="28289" y="59554"/>
                  </a:cubicBezTo>
                  <a:cubicBezTo>
                    <a:pt x="25733" y="62298"/>
                    <a:pt x="25733" y="66551"/>
                    <a:pt x="28289" y="69294"/>
                  </a:cubicBezTo>
                  <a:lnTo>
                    <a:pt x="38386" y="79400"/>
                  </a:lnTo>
                  <a:cubicBezTo>
                    <a:pt x="41125" y="82240"/>
                    <a:pt x="45648" y="82320"/>
                    <a:pt x="48487" y="79580"/>
                  </a:cubicBezTo>
                  <a:cubicBezTo>
                    <a:pt x="51326" y="76841"/>
                    <a:pt x="51406" y="72319"/>
                    <a:pt x="48667" y="69479"/>
                  </a:cubicBezTo>
                  <a:cubicBezTo>
                    <a:pt x="48610" y="69420"/>
                    <a:pt x="48551" y="69361"/>
                    <a:pt x="48492" y="69304"/>
                  </a:cubicBezTo>
                  <a:lnTo>
                    <a:pt x="38395" y="59207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>
                  <a:tab pos="628650" algn="l"/>
                </a:tabLst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43" name="Graphic 34">
              <a:extLst>
                <a:ext uri="{FF2B5EF4-FFF2-40B4-BE49-F238E27FC236}">
                  <a16:creationId xmlns:a16="http://schemas.microsoft.com/office/drawing/2014/main" id="{1394ED7C-1CF0-97E8-59F3-8E10C6C0AFC1}"/>
                </a:ext>
              </a:extLst>
            </p:cNvPr>
            <p:cNvSpPr/>
            <p:nvPr/>
          </p:nvSpPr>
          <p:spPr>
            <a:xfrm>
              <a:off x="4891009" y="2925469"/>
              <a:ext cx="312070" cy="312070"/>
            </a:xfrm>
            <a:custGeom>
              <a:avLst/>
              <a:gdLst>
                <a:gd name="connsiteX0" fmla="*/ 95250 w 190500"/>
                <a:gd name="connsiteY0" fmla="*/ 190500 h 190500"/>
                <a:gd name="connsiteX1" fmla="*/ 190500 w 190500"/>
                <a:gd name="connsiteY1" fmla="*/ 95250 h 190500"/>
                <a:gd name="connsiteX2" fmla="*/ 95250 w 190500"/>
                <a:gd name="connsiteY2" fmla="*/ 0 h 190500"/>
                <a:gd name="connsiteX3" fmla="*/ 0 w 190500"/>
                <a:gd name="connsiteY3" fmla="*/ 95250 h 190500"/>
                <a:gd name="connsiteX4" fmla="*/ 95250 w 190500"/>
                <a:gd name="connsiteY4" fmla="*/ 190500 h 190500"/>
                <a:gd name="connsiteX5" fmla="*/ 132207 w 190500"/>
                <a:gd name="connsiteY5" fmla="*/ 44453 h 190500"/>
                <a:gd name="connsiteX6" fmla="*/ 140598 w 190500"/>
                <a:gd name="connsiteY6" fmla="*/ 45137 h 190500"/>
                <a:gd name="connsiteX7" fmla="*/ 141361 w 190500"/>
                <a:gd name="connsiteY7" fmla="*/ 51702 h 190500"/>
                <a:gd name="connsiteX8" fmla="*/ 140122 w 190500"/>
                <a:gd name="connsiteY8" fmla="*/ 54083 h 190500"/>
                <a:gd name="connsiteX9" fmla="*/ 126644 w 190500"/>
                <a:gd name="connsiteY9" fmla="*/ 79924 h 190500"/>
                <a:gd name="connsiteX10" fmla="*/ 115634 w 190500"/>
                <a:gd name="connsiteY10" fmla="*/ 100470 h 190500"/>
                <a:gd name="connsiteX11" fmla="*/ 111328 w 190500"/>
                <a:gd name="connsiteY11" fmla="*/ 108118 h 190500"/>
                <a:gd name="connsiteX12" fmla="*/ 108280 w 190500"/>
                <a:gd name="connsiteY12" fmla="*/ 112881 h 190500"/>
                <a:gd name="connsiteX13" fmla="*/ 83147 w 190500"/>
                <a:gd name="connsiteY13" fmla="*/ 115379 h 190500"/>
                <a:gd name="connsiteX14" fmla="*/ 80277 w 190500"/>
                <a:gd name="connsiteY14" fmla="*/ 90716 h 190500"/>
                <a:gd name="connsiteX15" fmla="*/ 84211 w 190500"/>
                <a:gd name="connsiteY15" fmla="*/ 86668 h 190500"/>
                <a:gd name="connsiteX16" fmla="*/ 90668 w 190500"/>
                <a:gd name="connsiteY16" fmla="*/ 80715 h 190500"/>
                <a:gd name="connsiteX17" fmla="*/ 108118 w 190500"/>
                <a:gd name="connsiteY17" fmla="*/ 65284 h 190500"/>
                <a:gd name="connsiteX18" fmla="*/ 130159 w 190500"/>
                <a:gd name="connsiteY18" fmla="*/ 46206 h 190500"/>
                <a:gd name="connsiteX19" fmla="*/ 132197 w 190500"/>
                <a:gd name="connsiteY19" fmla="*/ 44453 h 190500"/>
                <a:gd name="connsiteX20" fmla="*/ 56521 w 190500"/>
                <a:gd name="connsiteY20" fmla="*/ 144085 h 190500"/>
                <a:gd name="connsiteX21" fmla="*/ 46425 w 190500"/>
                <a:gd name="connsiteY21" fmla="*/ 144085 h 190500"/>
                <a:gd name="connsiteX22" fmla="*/ 46405 w 190500"/>
                <a:gd name="connsiteY22" fmla="*/ 46424 h 190500"/>
                <a:gd name="connsiteX23" fmla="*/ 111176 w 190500"/>
                <a:gd name="connsiteY23" fmla="*/ 28051 h 190500"/>
                <a:gd name="connsiteX24" fmla="*/ 116537 w 190500"/>
                <a:gd name="connsiteY24" fmla="*/ 36614 h 190500"/>
                <a:gd name="connsiteX25" fmla="*/ 107973 w 190500"/>
                <a:gd name="connsiteY25" fmla="*/ 41975 h 190500"/>
                <a:gd name="connsiteX26" fmla="*/ 107899 w 190500"/>
                <a:gd name="connsiteY26" fmla="*/ 41958 h 190500"/>
                <a:gd name="connsiteX27" fmla="*/ 41965 w 190500"/>
                <a:gd name="connsiteY27" fmla="*/ 82601 h 190500"/>
                <a:gd name="connsiteX28" fmla="*/ 56531 w 190500"/>
                <a:gd name="connsiteY28" fmla="*/ 133979 h 190500"/>
                <a:gd name="connsiteX29" fmla="*/ 56531 w 190500"/>
                <a:gd name="connsiteY29" fmla="*/ 144075 h 190500"/>
                <a:gd name="connsiteX30" fmla="*/ 151333 w 190500"/>
                <a:gd name="connsiteY30" fmla="*/ 68028 h 190500"/>
                <a:gd name="connsiteX31" fmla="*/ 160430 w 190500"/>
                <a:gd name="connsiteY31" fmla="*/ 72409 h 190500"/>
                <a:gd name="connsiteX32" fmla="*/ 144085 w 190500"/>
                <a:gd name="connsiteY32" fmla="*/ 144075 h 190500"/>
                <a:gd name="connsiteX33" fmla="*/ 133984 w 190500"/>
                <a:gd name="connsiteY33" fmla="*/ 144255 h 190500"/>
                <a:gd name="connsiteX34" fmla="*/ 133803 w 190500"/>
                <a:gd name="connsiteY34" fmla="*/ 134154 h 190500"/>
                <a:gd name="connsiteX35" fmla="*/ 133979 w 190500"/>
                <a:gd name="connsiteY35" fmla="*/ 133979 h 190500"/>
                <a:gd name="connsiteX36" fmla="*/ 146952 w 190500"/>
                <a:gd name="connsiteY36" fmla="*/ 77124 h 190500"/>
                <a:gd name="connsiteX37" fmla="*/ 151333 w 190500"/>
                <a:gd name="connsiteY37" fmla="*/ 6802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0500" h="190500">
                  <a:moveTo>
                    <a:pt x="95250" y="190500"/>
                  </a:moveTo>
                  <a:cubicBezTo>
                    <a:pt x="147857" y="190500"/>
                    <a:pt x="190500" y="147857"/>
                    <a:pt x="190500" y="95250"/>
                  </a:cubicBezTo>
                  <a:cubicBezTo>
                    <a:pt x="190500" y="42643"/>
                    <a:pt x="147857" y="0"/>
                    <a:pt x="95250" y="0"/>
                  </a:cubicBezTo>
                  <a:cubicBezTo>
                    <a:pt x="42643" y="0"/>
                    <a:pt x="0" y="42643"/>
                    <a:pt x="0" y="95250"/>
                  </a:cubicBezTo>
                  <a:cubicBezTo>
                    <a:pt x="0" y="147857"/>
                    <a:pt x="42643" y="190500"/>
                    <a:pt x="95250" y="190500"/>
                  </a:cubicBezTo>
                  <a:close/>
                  <a:moveTo>
                    <a:pt x="132207" y="44453"/>
                  </a:moveTo>
                  <a:cubicBezTo>
                    <a:pt x="134713" y="42325"/>
                    <a:pt x="138470" y="42631"/>
                    <a:pt x="140598" y="45137"/>
                  </a:cubicBezTo>
                  <a:cubicBezTo>
                    <a:pt x="142155" y="46971"/>
                    <a:pt x="142456" y="49561"/>
                    <a:pt x="141361" y="51702"/>
                  </a:cubicBezTo>
                  <a:lnTo>
                    <a:pt x="140122" y="54083"/>
                  </a:lnTo>
                  <a:cubicBezTo>
                    <a:pt x="135667" y="62716"/>
                    <a:pt x="131174" y="71330"/>
                    <a:pt x="126644" y="79924"/>
                  </a:cubicBezTo>
                  <a:cubicBezTo>
                    <a:pt x="123028" y="86802"/>
                    <a:pt x="119358" y="93650"/>
                    <a:pt x="115634" y="100470"/>
                  </a:cubicBezTo>
                  <a:cubicBezTo>
                    <a:pt x="114005" y="103422"/>
                    <a:pt x="112528" y="106051"/>
                    <a:pt x="111328" y="108118"/>
                  </a:cubicBezTo>
                  <a:cubicBezTo>
                    <a:pt x="110408" y="109765"/>
                    <a:pt x="109390" y="111356"/>
                    <a:pt x="108280" y="112881"/>
                  </a:cubicBezTo>
                  <a:cubicBezTo>
                    <a:pt x="102030" y="120511"/>
                    <a:pt x="90777" y="121629"/>
                    <a:pt x="83147" y="115379"/>
                  </a:cubicBezTo>
                  <a:cubicBezTo>
                    <a:pt x="75698" y="109276"/>
                    <a:pt x="74428" y="98366"/>
                    <a:pt x="80277" y="90716"/>
                  </a:cubicBezTo>
                  <a:cubicBezTo>
                    <a:pt x="81096" y="89678"/>
                    <a:pt x="82601" y="88192"/>
                    <a:pt x="84211" y="86668"/>
                  </a:cubicBezTo>
                  <a:cubicBezTo>
                    <a:pt x="85944" y="85020"/>
                    <a:pt x="88154" y="82982"/>
                    <a:pt x="90668" y="80715"/>
                  </a:cubicBezTo>
                  <a:cubicBezTo>
                    <a:pt x="96444" y="75525"/>
                    <a:pt x="102261" y="70382"/>
                    <a:pt x="108118" y="65284"/>
                  </a:cubicBezTo>
                  <a:cubicBezTo>
                    <a:pt x="115439" y="58895"/>
                    <a:pt x="122786" y="52535"/>
                    <a:pt x="130159" y="46206"/>
                  </a:cubicBezTo>
                  <a:lnTo>
                    <a:pt x="132197" y="44453"/>
                  </a:lnTo>
                  <a:close/>
                  <a:moveTo>
                    <a:pt x="56521" y="144085"/>
                  </a:moveTo>
                  <a:cubicBezTo>
                    <a:pt x="53732" y="146870"/>
                    <a:pt x="49214" y="146870"/>
                    <a:pt x="46425" y="144085"/>
                  </a:cubicBezTo>
                  <a:cubicBezTo>
                    <a:pt x="19451" y="117122"/>
                    <a:pt x="19443" y="73398"/>
                    <a:pt x="46405" y="46424"/>
                  </a:cubicBezTo>
                  <a:cubicBezTo>
                    <a:pt x="63346" y="29477"/>
                    <a:pt x="87860" y="22523"/>
                    <a:pt x="111176" y="28051"/>
                  </a:cubicBezTo>
                  <a:cubicBezTo>
                    <a:pt x="115021" y="28935"/>
                    <a:pt x="117421" y="32769"/>
                    <a:pt x="116537" y="36614"/>
                  </a:cubicBezTo>
                  <a:cubicBezTo>
                    <a:pt x="115652" y="40459"/>
                    <a:pt x="111818" y="42859"/>
                    <a:pt x="107973" y="41975"/>
                  </a:cubicBezTo>
                  <a:cubicBezTo>
                    <a:pt x="107949" y="41969"/>
                    <a:pt x="107924" y="41964"/>
                    <a:pt x="107899" y="41958"/>
                  </a:cubicBezTo>
                  <a:cubicBezTo>
                    <a:pt x="78469" y="34974"/>
                    <a:pt x="48949" y="53170"/>
                    <a:pt x="41965" y="82601"/>
                  </a:cubicBezTo>
                  <a:cubicBezTo>
                    <a:pt x="37576" y="101094"/>
                    <a:pt x="43089" y="120540"/>
                    <a:pt x="56531" y="133979"/>
                  </a:cubicBezTo>
                  <a:cubicBezTo>
                    <a:pt x="59316" y="136768"/>
                    <a:pt x="59316" y="141286"/>
                    <a:pt x="56531" y="144075"/>
                  </a:cubicBezTo>
                  <a:close/>
                  <a:moveTo>
                    <a:pt x="151333" y="68028"/>
                  </a:moveTo>
                  <a:cubicBezTo>
                    <a:pt x="155055" y="66728"/>
                    <a:pt x="159126" y="68689"/>
                    <a:pt x="160430" y="72409"/>
                  </a:cubicBezTo>
                  <a:cubicBezTo>
                    <a:pt x="169204" y="97454"/>
                    <a:pt x="162851" y="125311"/>
                    <a:pt x="144085" y="144075"/>
                  </a:cubicBezTo>
                  <a:cubicBezTo>
                    <a:pt x="141345" y="146914"/>
                    <a:pt x="136823" y="146995"/>
                    <a:pt x="133984" y="144255"/>
                  </a:cubicBezTo>
                  <a:cubicBezTo>
                    <a:pt x="131144" y="141516"/>
                    <a:pt x="131064" y="136993"/>
                    <a:pt x="133803" y="134154"/>
                  </a:cubicBezTo>
                  <a:cubicBezTo>
                    <a:pt x="133861" y="134095"/>
                    <a:pt x="133919" y="134036"/>
                    <a:pt x="133979" y="133979"/>
                  </a:cubicBezTo>
                  <a:cubicBezTo>
                    <a:pt x="148872" y="119096"/>
                    <a:pt x="153915" y="96994"/>
                    <a:pt x="146952" y="77124"/>
                  </a:cubicBezTo>
                  <a:cubicBezTo>
                    <a:pt x="145652" y="73402"/>
                    <a:pt x="147613" y="69331"/>
                    <a:pt x="151333" y="68028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>
                  <a:tab pos="628650" algn="l"/>
                </a:tabLst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167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43"/>
    </mc:Choice>
    <mc:Fallback xmlns="">
      <p:transition spd="slow" advTm="4964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DEB9D6-26FA-7779-12B9-660B4FD49D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788" y="2425761"/>
            <a:ext cx="9144000" cy="166199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Realize the power </a:t>
            </a:r>
            <a:br>
              <a:rPr lang="en-US" dirty="0"/>
            </a:br>
            <a:r>
              <a:rPr lang="en-US" dirty="0"/>
              <a:t>of AI apps for your </a:t>
            </a:r>
            <a:br>
              <a:rPr lang="en-US" dirty="0"/>
            </a:br>
            <a:r>
              <a:rPr lang="en-US" dirty="0"/>
              <a:t>business today</a:t>
            </a:r>
          </a:p>
        </p:txBody>
      </p:sp>
    </p:spTree>
    <p:extLst>
      <p:ext uri="{BB962C8B-B14F-4D97-AF65-F5344CB8AC3E}">
        <p14:creationId xmlns:p14="http://schemas.microsoft.com/office/powerpoint/2010/main" val="2794581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3672 1.48148E-6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9199BD4-471A-6793-1191-99E0CC7C2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773576" y="1940718"/>
            <a:ext cx="2533520" cy="4007677"/>
          </a:xfrm>
          <a:prstGeom prst="roundRect">
            <a:avLst>
              <a:gd name="adj" fmla="val 2932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7565D-7A30-A033-94E4-ABDAECA1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/>
              <a:t>Follow the right steps to drive value for your business</a:t>
            </a: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ED3ED1D0-A8C5-0617-DED7-901385FDD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6776" y="1940718"/>
            <a:ext cx="2533520" cy="4007684"/>
          </a:xfrm>
          <a:prstGeom prst="roundRect">
            <a:avLst>
              <a:gd name="adj" fmla="val 2796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240D4FA-74B9-26F1-F640-B28250A3F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62376" y="1940718"/>
            <a:ext cx="2533520" cy="4007684"/>
          </a:xfrm>
          <a:prstGeom prst="roundRect">
            <a:avLst>
              <a:gd name="adj" fmla="val 2932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332BA7D0-A282-6871-414C-F9161416B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7976" y="1940718"/>
            <a:ext cx="2533520" cy="4007677"/>
          </a:xfrm>
          <a:prstGeom prst="roundRect">
            <a:avLst>
              <a:gd name="adj" fmla="val 2932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14" name="Rectangle: Rounded Corners 13" descr="Horizontal scale where Reach is to the left and Power is to the right. In the BLAZOR section, there is a point for Site and PWA&#10;&#10;In the BLAZOR + .NET MAUI section, there is a point for Electron, CEF, and a point for Native App with WebView&#10;&#10;In the .NET MAUI section, there is a point for Native App">
            <a:extLst>
              <a:ext uri="{FF2B5EF4-FFF2-40B4-BE49-F238E27FC236}">
                <a16:creationId xmlns:a16="http://schemas.microsoft.com/office/drawing/2014/main" id="{9F012DA3-54B0-63A1-AFEC-08165469EA6E}"/>
              </a:ext>
            </a:extLst>
          </p:cNvPr>
          <p:cNvSpPr/>
          <p:nvPr/>
        </p:nvSpPr>
        <p:spPr bwMode="auto">
          <a:xfrm>
            <a:off x="233916" y="3326356"/>
            <a:ext cx="11568224" cy="5236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502040204020203" pitchFamily="34" charset="0"/>
              <a:ea typeface="MS PGothic" panose="020B0600070205080204" pitchFamily="34" charset="-128"/>
              <a:cs typeface="Segoe UI Semibold" panose="020B050204020402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E12643-CAAD-0746-59FA-3AA4EAA5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0431" y="3588195"/>
            <a:ext cx="10995895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19050">
            <a:solidFill>
              <a:schemeClr val="bg1"/>
            </a:solidFill>
            <a:headEnd type="arrow" w="lg" len="sm"/>
            <a:tailEnd type="arrow" w="lg" len="sm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18E0CDB-EF5C-D75B-B917-9DCBDC63D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55918" y="3520577"/>
            <a:ext cx="135236" cy="1352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069C67-303A-55BC-E02F-6AF04228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61518" y="3520577"/>
            <a:ext cx="135236" cy="1352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EF6408-0C6F-4912-A6AE-CC3C11F60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267118" y="3520577"/>
            <a:ext cx="135236" cy="1352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131B2-A604-FCD9-6292-CF815610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6601" y="4316034"/>
            <a:ext cx="2333870" cy="1231106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Align your AI app uses cases business outcomes with technical patterns and case studies.</a:t>
            </a:r>
            <a:endParaRPr kumimoji="0" lang="en-US" sz="1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8661C5"/>
                  </a:gs>
                </a:gsLst>
                <a:lin ang="2700000" scaled="1"/>
              </a:gradFill>
              <a:effectLst/>
              <a:uLnTx/>
              <a:uFillTx/>
              <a:latin typeface="Segoe Sans Text Semibold"/>
              <a:ea typeface="+mn-ea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B0E66-251E-A6CC-D401-D59B8C1B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553332" y="4316034"/>
            <a:ext cx="2151608" cy="1231106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Assess your current application landscape and develop a strategy to build new or modernize.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F5E6F-3730-DDB0-7385-EE3CF033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224138" y="4316034"/>
            <a:ext cx="2221196" cy="1477328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Build and modernize with an integrated AI app platform, scalable data services, and pretrained and responsible AI.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3E3A3-805F-105F-E2A1-457014A3DA81}"/>
              </a:ext>
            </a:extLst>
          </p:cNvPr>
          <p:cNvSpPr txBox="1"/>
          <p:nvPr/>
        </p:nvSpPr>
        <p:spPr>
          <a:xfrm>
            <a:off x="815292" y="2130662"/>
            <a:ext cx="221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943">
                      <a:srgbClr val="000000"/>
                    </a:gs>
                    <a:gs pos="26437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Sans Text Semibold"/>
                <a:ea typeface="Open Sans" panose="020B0606030504020204" pitchFamily="34" charset="0"/>
                <a:cs typeface="Open Sans" panose="020B0606030504020204" pitchFamily="34" charset="0"/>
              </a:rPr>
              <a:t>Identify AI app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943">
                      <a:srgbClr val="000000"/>
                    </a:gs>
                    <a:gs pos="26437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Sans Text Semibold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943">
                      <a:srgbClr val="000000"/>
                    </a:gs>
                    <a:gs pos="26437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Sans Text Semibold"/>
                <a:ea typeface="Open Sans" panose="020B0606030504020204" pitchFamily="34" charset="0"/>
                <a:cs typeface="Open Sans" panose="020B0606030504020204" pitchFamily="34" charset="0"/>
              </a:rPr>
              <a:t>use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7BE3F-FDBB-07CC-12E6-CA63D50A3A72}"/>
              </a:ext>
            </a:extLst>
          </p:cNvPr>
          <p:cNvSpPr txBox="1"/>
          <p:nvPr/>
        </p:nvSpPr>
        <p:spPr>
          <a:xfrm>
            <a:off x="3520892" y="2130662"/>
            <a:ext cx="221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943">
                      <a:srgbClr val="000000"/>
                    </a:gs>
                    <a:gs pos="26437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Sans Text Semibold"/>
                <a:ea typeface="Open Sans" panose="020B0606030504020204" pitchFamily="34" charset="0"/>
                <a:cs typeface="Open Sans" panose="020B0606030504020204" pitchFamily="34" charset="0"/>
              </a:rPr>
              <a:t>Assess your app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8BD9-B3CE-9162-51C2-54380C290263}"/>
              </a:ext>
            </a:extLst>
          </p:cNvPr>
          <p:cNvSpPr txBox="1"/>
          <p:nvPr/>
        </p:nvSpPr>
        <p:spPr>
          <a:xfrm>
            <a:off x="6226492" y="2130662"/>
            <a:ext cx="2216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943">
                      <a:srgbClr val="000000"/>
                    </a:gs>
                    <a:gs pos="26437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Sans Text Semibold"/>
                <a:ea typeface="Open Sans" panose="020B0606030504020204" pitchFamily="34" charset="0"/>
                <a:cs typeface="Open Sans" panose="020B0606030504020204" pitchFamily="34" charset="0"/>
              </a:rPr>
              <a:t>Leverage an integrated AI app platform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CC8CE6-BC8F-CAC0-F485-858AFE41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972718" y="3524119"/>
            <a:ext cx="135236" cy="1352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A5912-2651-A0BE-3362-2FF13E614AFC}"/>
              </a:ext>
            </a:extLst>
          </p:cNvPr>
          <p:cNvSpPr txBox="1"/>
          <p:nvPr/>
        </p:nvSpPr>
        <p:spPr>
          <a:xfrm>
            <a:off x="8932092" y="2130662"/>
            <a:ext cx="221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943">
                      <a:srgbClr val="000000"/>
                    </a:gs>
                    <a:gs pos="26437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Sans Text Semibold"/>
                <a:ea typeface="Open Sans" panose="020B0606030504020204" pitchFamily="34" charset="0"/>
                <a:cs typeface="Open Sans" panose="020B0606030504020204" pitchFamily="34" charset="0"/>
              </a:rPr>
              <a:t>Optimize operations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32393A-80D5-8650-F7B8-8ACFC86C101E}"/>
              </a:ext>
            </a:extLst>
          </p:cNvPr>
          <p:cNvSpPr txBox="1"/>
          <p:nvPr/>
        </p:nvSpPr>
        <p:spPr>
          <a:xfrm>
            <a:off x="8965305" y="4269867"/>
            <a:ext cx="2150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Leverage operational best practices for enterprise-grade scale, performance and security.</a:t>
            </a:r>
          </a:p>
        </p:txBody>
      </p:sp>
    </p:spTree>
    <p:extLst>
      <p:ext uri="{BB962C8B-B14F-4D97-AF65-F5344CB8AC3E}">
        <p14:creationId xmlns:p14="http://schemas.microsoft.com/office/powerpoint/2010/main" val="3746917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1.85185E-6 L -2.29167E-6 0.03541 " pathEditMode="relative" rAng="0" ptsTypes="AA">
                                      <p:cBhvr>
                                        <p:cTn id="15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0 L -2.5E-6 0.03542 " pathEditMode="relative" rAng="0" ptsTypes="AA">
                                      <p:cBhvr>
                                        <p:cTn id="20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-1.48148E-6 L -2.5E-6 0.03542 " pathEditMode="relative" rAng="0" ptsTypes="AA">
                                      <p:cBhvr>
                                        <p:cTn id="25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1.85185E-6 L 2.5E-6 0.03541 " pathEditMode="relative" rAng="0" ptsTypes="AA">
                                      <p:cBhvr>
                                        <p:cTn id="30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0 L 2.5E-6 0.0354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-1.48148E-6 L 2.5E-6 0.03542 " pathEditMode="relative" rAng="0" ptsTypes="AA">
                                      <p:cBhvr>
                                        <p:cTn id="4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0 L -2.5E-6 0.03542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2.96296E-6 L -2.5E-6 0.03541 " pathEditMode="relative" rAng="0" ptsTypes="AA">
                                      <p:cBhvr>
                                        <p:cTn id="5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85185E-6 L -2.5E-6 0.03541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0 L 2.29167E-6 0.03542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2.5E-6 0.03542 " pathEditMode="relative" rAng="0" ptsTypes="AA">
                                      <p:cBhvr>
                                        <p:cTn id="6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0 L -2.5E-6 0.03542 " pathEditMode="relative" rAng="0" ptsTypes="AA">
                                      <p:cBhvr>
                                        <p:cTn id="70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0 L 2.5E-6 0.03542 " pathEditMode="relative" rAng="0" ptsTypes="AA">
                                      <p:cBhvr>
                                        <p:cTn id="75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0 L -2.5E-6 0.03542 " pathEditMode="relative" rAng="0" ptsTypes="AA">
                                      <p:cBhvr>
                                        <p:cTn id="80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0 L 2.29167E-6 0.03542 " pathEditMode="relative" rAng="0" ptsTypes="AA">
                                      <p:cBhvr>
                                        <p:cTn id="8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0 L 2.29167E-6 0.03542 " pathEditMode="relative" rAng="0" ptsTypes="AA">
                                      <p:cBhvr>
                                        <p:cTn id="90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  <p:bldP spid="5" grpId="0" animBg="1"/>
      <p:bldP spid="5" grpId="1" animBg="1"/>
      <p:bldP spid="7" grpId="0" animBg="1"/>
      <p:bldP spid="7" grpId="1" animBg="1"/>
      <p:bldP spid="14" grpId="0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9" grpId="0"/>
      <p:bldP spid="9" grpId="1"/>
      <p:bldP spid="11" grpId="0"/>
      <p:bldP spid="11" grpId="1"/>
      <p:bldP spid="13" grpId="0"/>
      <p:bldP spid="13" grpId="1"/>
      <p:bldP spid="6" grpId="0"/>
      <p:bldP spid="6" grpId="1"/>
      <p:bldP spid="8" grpId="0"/>
      <p:bldP spid="8" grpId="1"/>
      <p:bldP spid="10" grpId="0"/>
      <p:bldP spid="10" grpId="1"/>
      <p:bldP spid="16" grpId="0" animBg="1"/>
      <p:bldP spid="16" grpId="1" animBg="1"/>
      <p:bldP spid="18" grpId="0"/>
      <p:bldP spid="18" grpId="1"/>
      <p:bldP spid="23" grpId="0"/>
      <p:bldP spid="2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D7B83-8108-D7EB-A393-008F4AA5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/>
          </a:bodyPr>
          <a:lstStyle/>
          <a:p>
            <a:r>
              <a:rPr lang="en-US" dirty="0"/>
              <a:t>Get started with Azure Innovate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3E59B-6ED8-661A-699A-D6C259B34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93282" y="2032363"/>
            <a:ext cx="1384918" cy="1384918"/>
            <a:chOff x="1993282" y="2032363"/>
            <a:chExt cx="1384918" cy="138491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86F4A0-FDC8-82F8-F3AF-B4D731566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93282" y="2032363"/>
              <a:ext cx="1384918" cy="1384918"/>
            </a:xfrm>
            <a:prstGeom prst="ellipse">
              <a:avLst/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9" name="Graphic 120" descr="Right arrow icon">
              <a:extLst>
                <a:ext uri="{FF2B5EF4-FFF2-40B4-BE49-F238E27FC236}">
                  <a16:creationId xmlns:a16="http://schemas.microsoft.com/office/drawing/2014/main" id="{27AA77D0-FAE7-284A-BA7E-5A169A897DBA}"/>
                </a:ext>
              </a:extLst>
            </p:cNvPr>
            <p:cNvSpPr/>
            <p:nvPr/>
          </p:nvSpPr>
          <p:spPr>
            <a:xfrm>
              <a:off x="2299655" y="2338736"/>
              <a:ext cx="772172" cy="772172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55B7F3-081A-08BF-CEF0-DC1509620311}"/>
              </a:ext>
            </a:extLst>
          </p:cNvPr>
          <p:cNvSpPr txBox="1"/>
          <p:nvPr/>
        </p:nvSpPr>
        <p:spPr>
          <a:xfrm>
            <a:off x="1327945" y="3878991"/>
            <a:ext cx="2715592" cy="18979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Tx/>
              <a:buFont typeface="Arial" panose="020B0604020202020204" pitchFamily="34" charset="0"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o" panose="020B0502040504020203" pitchFamily="34" charset="0"/>
              </a:defRPr>
            </a:lvl1pPr>
            <a:lvl2pPr lvl="1"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Envisioning workshop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 your desired business outcomes with possible solutions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42EA8-4B4D-111E-A980-8D3A41773D46}"/>
              </a:ext>
            </a:extLst>
          </p:cNvPr>
          <p:cNvSpPr txBox="1"/>
          <p:nvPr/>
        </p:nvSpPr>
        <p:spPr>
          <a:xfrm>
            <a:off x="8013579" y="3878991"/>
            <a:ext cx="2715592" cy="21749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Tx/>
              <a:buFont typeface="Arial" panose="020B0604020202020204" pitchFamily="34" charset="0"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o" panose="020B05020405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Move to production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 panose="020B050204050402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panose="020B0502040504020203" pitchFamily="34" charset="0"/>
                <a:ea typeface="+mn-ea"/>
                <a:cs typeface="+mn-cs"/>
              </a:rPr>
              <a:t>Leverage funding and partners/implementation resources to move from pilot to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7977F-5D45-8049-23AC-70B4E2C4AF31}"/>
              </a:ext>
            </a:extLst>
          </p:cNvPr>
          <p:cNvSpPr txBox="1"/>
          <p:nvPr/>
        </p:nvSpPr>
        <p:spPr>
          <a:xfrm>
            <a:off x="4670762" y="3878991"/>
            <a:ext cx="2715592" cy="18979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Tx/>
              <a:buFont typeface="Arial" panose="020B0604020202020204" pitchFamily="34" charset="0"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o" panose="020B0502040504020203" pitchFamily="34" charset="0"/>
              </a:defRPr>
            </a:lvl1pPr>
            <a:lvl2pPr lvl="1"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Proof of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Put your intelligent apps vision into action with a technical pilot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17B71F-5701-5288-DC4F-7E393D2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36099" y="2032363"/>
            <a:ext cx="1384918" cy="1384918"/>
            <a:chOff x="5336099" y="2032363"/>
            <a:chExt cx="1384918" cy="138491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19E9E6-F8B2-5CA1-D820-7BAD3E7F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36099" y="2032363"/>
              <a:ext cx="1384918" cy="1384918"/>
            </a:xfrm>
            <a:prstGeom prst="ellipse">
              <a:avLst/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7" name="Graphic 120" descr="Right arrow icon">
              <a:extLst>
                <a:ext uri="{FF2B5EF4-FFF2-40B4-BE49-F238E27FC236}">
                  <a16:creationId xmlns:a16="http://schemas.microsoft.com/office/drawing/2014/main" id="{3481E74A-7747-9905-120F-04EF3ADD4DC1}"/>
                </a:ext>
              </a:extLst>
            </p:cNvPr>
            <p:cNvSpPr/>
            <p:nvPr/>
          </p:nvSpPr>
          <p:spPr>
            <a:xfrm>
              <a:off x="5642472" y="2338736"/>
              <a:ext cx="772172" cy="772172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81F508-ABC2-671C-8C7F-BEDD639BB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8916" y="2032363"/>
            <a:ext cx="1384918" cy="1384918"/>
            <a:chOff x="8678916" y="2032363"/>
            <a:chExt cx="1384918" cy="138491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0F1005-83B7-6095-A56E-AF33722C9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78916" y="2032363"/>
              <a:ext cx="1384918" cy="1384918"/>
            </a:xfrm>
            <a:prstGeom prst="ellipse">
              <a:avLst/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21" name="Graphic 120" descr="Right arrow icon">
              <a:extLst>
                <a:ext uri="{FF2B5EF4-FFF2-40B4-BE49-F238E27FC236}">
                  <a16:creationId xmlns:a16="http://schemas.microsoft.com/office/drawing/2014/main" id="{F6A8EA93-2B01-D18F-88B8-DE53A43D0C58}"/>
                </a:ext>
              </a:extLst>
            </p:cNvPr>
            <p:cNvSpPr/>
            <p:nvPr/>
          </p:nvSpPr>
          <p:spPr>
            <a:xfrm>
              <a:off x="8985289" y="2338736"/>
              <a:ext cx="772172" cy="772172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078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3472 L -3.7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0.03472 L -3.75E-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0.03472 L -3.75E-6 1.85185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8" grpId="0"/>
      <p:bldP spid="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81A0632A-A537-9401-4A86-5CFEE78D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48024" y="1843637"/>
            <a:ext cx="2158367" cy="2189756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2AE32-D1AF-3475-5B92-E8E91B10641B}"/>
              </a:ext>
            </a:extLst>
          </p:cNvPr>
          <p:cNvSpPr txBox="1"/>
          <p:nvPr/>
        </p:nvSpPr>
        <p:spPr>
          <a:xfrm>
            <a:off x="9348023" y="2290227"/>
            <a:ext cx="2158367" cy="1138773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 with Microsoft AI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 AI to drive business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1DE86-0331-E0B7-7AEB-25AD5A183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604526" y="1642194"/>
            <a:ext cx="1667204" cy="429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742">
              <a:spcBef>
                <a:spcPct val="20000"/>
              </a:spcBef>
              <a:buSzPct val="90000"/>
              <a:defRPr b="1">
                <a:ln w="3175">
                  <a:noFill/>
                </a:ln>
                <a:solidFill>
                  <a:schemeClr val="bg1"/>
                </a:solidFill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rPr>
              <a:t>Skilling</a:t>
            </a:r>
          </a:p>
        </p:txBody>
      </p:sp>
      <p:sp>
        <p:nvSpPr>
          <p:cNvPr id="28" name="Rounded Rectangle 1">
            <a:extLst>
              <a:ext uri="{FF2B5EF4-FFF2-40B4-BE49-F238E27FC236}">
                <a16:creationId xmlns:a16="http://schemas.microsoft.com/office/drawing/2014/main" id="{BC5D1EB0-6982-8788-C7F8-FA6028765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29352" y="1843637"/>
            <a:ext cx="2158367" cy="2189756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1B053-8D98-3E2B-E37F-F7474F390784}"/>
              </a:ext>
            </a:extLst>
          </p:cNvPr>
          <p:cNvSpPr txBox="1"/>
          <p:nvPr/>
        </p:nvSpPr>
        <p:spPr>
          <a:xfrm>
            <a:off x="7129350" y="2290227"/>
            <a:ext cx="2158366" cy="1569660"/>
          </a:xfrm>
          <a:prstGeom prst="rect">
            <a:avLst/>
          </a:prstGeom>
          <a:noFill/>
        </p:spPr>
        <p:txBody>
          <a:bodyPr wrap="square" lIns="182880" tIns="0" rIns="18288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 architectures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Leverage enterprise-grade best practices and Designated Engineering offers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96F679-8F40-7F90-0EBA-0C87ED7A8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385854" y="1642194"/>
            <a:ext cx="1667204" cy="429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742">
              <a:spcBef>
                <a:spcPct val="20000"/>
              </a:spcBef>
              <a:buSzPct val="90000"/>
              <a:defRPr b="1">
                <a:ln w="3175">
                  <a:noFill/>
                </a:ln>
                <a:solidFill>
                  <a:schemeClr val="bg1"/>
                </a:solidFill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rPr>
              <a:t>Guidance</a:t>
            </a:r>
          </a:p>
        </p:txBody>
      </p:sp>
      <p:sp>
        <p:nvSpPr>
          <p:cNvPr id="32" name="Rounded Rectangle 1">
            <a:extLst>
              <a:ext uri="{FF2B5EF4-FFF2-40B4-BE49-F238E27FC236}">
                <a16:creationId xmlns:a16="http://schemas.microsoft.com/office/drawing/2014/main" id="{4A259A35-431A-5FAE-4895-9968AFA0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09877" y="1832476"/>
            <a:ext cx="2158367" cy="2189756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589E60-7BB5-9B27-2A85-6AF733D5DC1F}"/>
              </a:ext>
            </a:extLst>
          </p:cNvPr>
          <p:cNvSpPr txBox="1"/>
          <p:nvPr/>
        </p:nvSpPr>
        <p:spPr>
          <a:xfrm>
            <a:off x="4909872" y="2279066"/>
            <a:ext cx="2158367" cy="1754326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Specialization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Certified Apps, Data, and AI partners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C84BB8-4B04-458F-CA9B-7C67F614C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166379" y="1631033"/>
            <a:ext cx="1667204" cy="429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742">
              <a:spcBef>
                <a:spcPct val="20000"/>
              </a:spcBef>
              <a:buSzPct val="90000"/>
              <a:defRPr b="1">
                <a:ln w="3175">
                  <a:noFill/>
                </a:ln>
                <a:solidFill>
                  <a:schemeClr val="bg1"/>
                </a:solidFill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rPr>
              <a:t>Partners</a:t>
            </a: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3EB22C5D-F5A3-C045-EA23-B0AE5A4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9090" y="1832476"/>
            <a:ext cx="2158367" cy="2189756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263841-69A0-7016-2CA4-542D8DDFE9B1}"/>
              </a:ext>
            </a:extLst>
          </p:cNvPr>
          <p:cNvSpPr txBox="1"/>
          <p:nvPr/>
        </p:nvSpPr>
        <p:spPr>
          <a:xfrm>
            <a:off x="449081" y="2279066"/>
            <a:ext cx="2158367" cy="1877437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Innovate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and modernize AI Apps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https://aka.ms/AzureInnovateOffering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CBBD48-0969-C176-AA69-9A086B469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592" y="1631033"/>
            <a:ext cx="1667204" cy="429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742">
              <a:spcBef>
                <a:spcPct val="20000"/>
              </a:spcBef>
              <a:buSzPct val="90000"/>
              <a:defRPr b="1">
                <a:ln w="3175">
                  <a:noFill/>
                </a:ln>
                <a:solidFill>
                  <a:schemeClr val="bg1"/>
                </a:solidFill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rPr>
              <a:t>Offerings</a:t>
            </a:r>
          </a:p>
        </p:txBody>
      </p:sp>
      <p:sp>
        <p:nvSpPr>
          <p:cNvPr id="40" name="Rounded Rectangle 1">
            <a:extLst>
              <a:ext uri="{FF2B5EF4-FFF2-40B4-BE49-F238E27FC236}">
                <a16:creationId xmlns:a16="http://schemas.microsoft.com/office/drawing/2014/main" id="{DA9BFF21-C24A-53A6-869A-157688DCF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68563" y="1843637"/>
            <a:ext cx="2158367" cy="2189756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C5BF0D-4A4C-DA4C-1874-338D0FDE082D}"/>
              </a:ext>
            </a:extLst>
          </p:cNvPr>
          <p:cNvSpPr txBox="1"/>
          <p:nvPr/>
        </p:nvSpPr>
        <p:spPr>
          <a:xfrm>
            <a:off x="2668545" y="2279066"/>
            <a:ext cx="2145724" cy="1138773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Copilot + AKS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Save on GitHub deployments to AKS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246B9-461F-59F4-8FCD-90A4ABC2F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25065" y="1642194"/>
            <a:ext cx="1667204" cy="429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C03BC4"/>
              </a:gs>
              <a:gs pos="100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742">
              <a:spcBef>
                <a:spcPct val="20000"/>
              </a:spcBef>
              <a:buSzPct val="90000"/>
              <a:defRPr b="1">
                <a:ln w="3175">
                  <a:noFill/>
                </a:ln>
                <a:solidFill>
                  <a:schemeClr val="bg1"/>
                </a:solidFill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MS PGothic" panose="020B0600070205080204" pitchFamily="34" charset="-128"/>
                <a:cs typeface="Segoe UI Semibold" panose="020B0502040204020203" pitchFamily="34" charset="0"/>
              </a:rPr>
              <a:t>Offers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C9551088-B16D-FB8B-BE43-BC83D69D0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48024" y="4099517"/>
            <a:ext cx="2158367" cy="2227245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BB48CAD4-031F-8852-B7CC-9FDA806C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29352" y="4099517"/>
            <a:ext cx="2158367" cy="2227245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F2022BFB-E320-354B-0CE5-AD2F79B3C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09877" y="4088356"/>
            <a:ext cx="2158367" cy="2227245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10" name="Rounded Rectangle 1">
            <a:extLst>
              <a:ext uri="{FF2B5EF4-FFF2-40B4-BE49-F238E27FC236}">
                <a16:creationId xmlns:a16="http://schemas.microsoft.com/office/drawing/2014/main" id="{75651F56-96D5-FC25-EC7F-87DEF20D0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9090" y="4088356"/>
            <a:ext cx="2158367" cy="2227245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13" name="Rounded Rectangle 1">
            <a:extLst>
              <a:ext uri="{FF2B5EF4-FFF2-40B4-BE49-F238E27FC236}">
                <a16:creationId xmlns:a16="http://schemas.microsoft.com/office/drawing/2014/main" id="{69FAB7EC-AF9E-0F20-6EC2-B31EF7A06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68563" y="4099517"/>
            <a:ext cx="2158367" cy="2227245"/>
          </a:xfrm>
          <a:prstGeom prst="roundRect">
            <a:avLst>
              <a:gd name="adj" fmla="val 28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AB4A2-05FC-53FC-0335-29F5AA4A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Take advantage of extensive Azure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BC012-59FB-3481-48E1-7515F447E235}"/>
              </a:ext>
            </a:extLst>
          </p:cNvPr>
          <p:cNvSpPr txBox="1"/>
          <p:nvPr/>
        </p:nvSpPr>
        <p:spPr>
          <a:xfrm>
            <a:off x="9348024" y="4263198"/>
            <a:ext cx="2158366" cy="1138773"/>
          </a:xfrm>
          <a:prstGeom prst="rect">
            <a:avLst/>
          </a:prstGeom>
          <a:noFill/>
        </p:spPr>
        <p:txBody>
          <a:bodyPr wrap="square" lIns="182880" tIns="0" rIns="18288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Self-paced training and docs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6669C-3615-7F73-C794-4F4C7E3B6F1B}"/>
              </a:ext>
            </a:extLst>
          </p:cNvPr>
          <p:cNvSpPr txBox="1"/>
          <p:nvPr/>
        </p:nvSpPr>
        <p:spPr>
          <a:xfrm>
            <a:off x="7129350" y="4263198"/>
            <a:ext cx="2158366" cy="1138773"/>
          </a:xfrm>
          <a:prstGeom prst="rect">
            <a:avLst/>
          </a:prstGeom>
          <a:noFill/>
        </p:spPr>
        <p:txBody>
          <a:bodyPr wrap="square" lIns="182880" tIns="0" rIns="18288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Optimization guidance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Maximize your cloud investment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90E5B-F851-80AC-CBA6-4B4816875367}"/>
              </a:ext>
            </a:extLst>
          </p:cNvPr>
          <p:cNvSpPr txBox="1"/>
          <p:nvPr/>
        </p:nvSpPr>
        <p:spPr>
          <a:xfrm>
            <a:off x="4909872" y="4252037"/>
            <a:ext cx="2158367" cy="1354217"/>
          </a:xfrm>
          <a:prstGeom prst="rect">
            <a:avLst/>
          </a:prstGeom>
          <a:noFill/>
        </p:spPr>
        <p:txBody>
          <a:bodyPr wrap="square" lIns="182880" tIns="0" rIns="18288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Partner App Deployment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Funding for deployment through Azure partners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0CA7E-EA2D-12FA-0106-644DDAA02246}"/>
              </a:ext>
            </a:extLst>
          </p:cNvPr>
          <p:cNvSpPr txBox="1"/>
          <p:nvPr/>
        </p:nvSpPr>
        <p:spPr>
          <a:xfrm>
            <a:off x="444490" y="4288292"/>
            <a:ext cx="2145724" cy="1354217"/>
          </a:xfrm>
          <a:prstGeom prst="rect">
            <a:avLst/>
          </a:prstGeom>
          <a:noFill/>
        </p:spPr>
        <p:txBody>
          <a:bodyPr wrap="square" lIns="182880" tIns="0" rIns="18288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Unified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Accelerate your success with expert-led support services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B4263-4D4F-6771-ECE3-DEFB153E222A}"/>
              </a:ext>
            </a:extLst>
          </p:cNvPr>
          <p:cNvSpPr txBox="1"/>
          <p:nvPr/>
        </p:nvSpPr>
        <p:spPr>
          <a:xfrm>
            <a:off x="2630092" y="4288292"/>
            <a:ext cx="2145724" cy="1354217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Advantage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up to $6,000 of Azure Cosmos DB service for 90 days</a:t>
            </a:r>
          </a:p>
        </p:txBody>
      </p:sp>
    </p:spTree>
    <p:extLst>
      <p:ext uri="{BB962C8B-B14F-4D97-AF65-F5344CB8AC3E}">
        <p14:creationId xmlns:p14="http://schemas.microsoft.com/office/powerpoint/2010/main" val="21366794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 descr="Box saying Enrich employee experiences&#10;">
            <a:extLst>
              <a:ext uri="{FF2B5EF4-FFF2-40B4-BE49-F238E27FC236}">
                <a16:creationId xmlns:a16="http://schemas.microsoft.com/office/drawing/2014/main" id="{3E24C553-163A-197F-027F-C86747B84883}"/>
              </a:ext>
            </a:extLst>
          </p:cNvPr>
          <p:cNvGrpSpPr/>
          <p:nvPr/>
        </p:nvGrpSpPr>
        <p:grpSpPr>
          <a:xfrm>
            <a:off x="587375" y="2361899"/>
            <a:ext cx="2649122" cy="2786618"/>
            <a:chOff x="587375" y="2361899"/>
            <a:chExt cx="2649122" cy="2786618"/>
          </a:xfrm>
        </p:grpSpPr>
        <p:sp>
          <p:nvSpPr>
            <p:cNvPr id="33" name="Rectangle: Rounded Corners 4">
              <a:extLst>
                <a:ext uri="{FF2B5EF4-FFF2-40B4-BE49-F238E27FC236}">
                  <a16:creationId xmlns:a16="http://schemas.microsoft.com/office/drawing/2014/main" id="{79A88BA5-75CE-EAF0-9D4F-8DCE17EE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7375" y="2361899"/>
              <a:ext cx="2649122" cy="2786618"/>
            </a:xfrm>
            <a:prstGeom prst="roundRect">
              <a:avLst>
                <a:gd name="adj" fmla="val 4717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1200"/>
                </a:spcBef>
              </a:pPr>
              <a:endParaRPr lang="en-US" sz="2400" dirty="0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latin typeface="Segoe UI Variable Display Semib" pitchFamily="2" charset="0"/>
              </a:endParaRPr>
            </a:p>
          </p:txBody>
        </p:sp>
        <p:sp>
          <p:nvSpPr>
            <p:cNvPr id="93" name="engage">
              <a:extLst>
                <a:ext uri="{FF2B5EF4-FFF2-40B4-BE49-F238E27FC236}">
                  <a16:creationId xmlns:a16="http://schemas.microsoft.com/office/drawing/2014/main" id="{B8025216-1DAF-654A-05F2-1CA465FD3D53}"/>
                </a:ext>
              </a:extLst>
            </p:cNvPr>
            <p:cNvSpPr/>
            <p:nvPr/>
          </p:nvSpPr>
          <p:spPr bwMode="auto">
            <a:xfrm>
              <a:off x="722766" y="3108877"/>
              <a:ext cx="2378340" cy="12926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-49" normalizeH="0" baseline="0" noProof="0" dirty="0">
                  <a:ln w="3175"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Sans Text Semibold"/>
                  <a:ea typeface="+mj-lt"/>
                  <a:cs typeface="Segoe UI Semibold"/>
                </a:rPr>
                <a:t>Enrich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Sans Text Semibold"/>
                  <a:ea typeface="+mn-ea"/>
                  <a:cs typeface="Segoe UI" panose="020B0502040204020203" pitchFamily="34" charset="0"/>
                </a:rPr>
                <a:t>employee experiences</a:t>
              </a:r>
            </a:p>
          </p:txBody>
        </p:sp>
      </p:grpSp>
      <p:grpSp>
        <p:nvGrpSpPr>
          <p:cNvPr id="26" name="Group 25" descr="Reinvent customer experiences">
            <a:extLst>
              <a:ext uri="{FF2B5EF4-FFF2-40B4-BE49-F238E27FC236}">
                <a16:creationId xmlns:a16="http://schemas.microsoft.com/office/drawing/2014/main" id="{EE97DFA2-A4F2-6C81-134D-0580861708C9}"/>
              </a:ext>
            </a:extLst>
          </p:cNvPr>
          <p:cNvGrpSpPr/>
          <p:nvPr/>
        </p:nvGrpSpPr>
        <p:grpSpPr>
          <a:xfrm>
            <a:off x="3376751" y="2361899"/>
            <a:ext cx="2649122" cy="2786618"/>
            <a:chOff x="3376751" y="2361899"/>
            <a:chExt cx="2649122" cy="2786618"/>
          </a:xfrm>
        </p:grpSpPr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7A69CC17-548A-73E7-1CAB-82A44DDBC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76751" y="2361899"/>
              <a:ext cx="2649122" cy="2786618"/>
            </a:xfrm>
            <a:prstGeom prst="roundRect">
              <a:avLst>
                <a:gd name="adj" fmla="val 4717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1200"/>
                </a:spcBef>
              </a:pPr>
              <a:endParaRPr lang="en-US" sz="2400" dirty="0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latin typeface="Segoe UI Variable Display Semib" pitchFamily="2" charset="0"/>
              </a:endParaRPr>
            </a:p>
          </p:txBody>
        </p:sp>
        <p:sp>
          <p:nvSpPr>
            <p:cNvPr id="94" name="transform">
              <a:extLst>
                <a:ext uri="{FF2B5EF4-FFF2-40B4-BE49-F238E27FC236}">
                  <a16:creationId xmlns:a16="http://schemas.microsoft.com/office/drawing/2014/main" id="{2AF2B54C-ED4A-26EC-DAC3-FAE7965087C0}"/>
                </a:ext>
              </a:extLst>
            </p:cNvPr>
            <p:cNvSpPr/>
            <p:nvPr/>
          </p:nvSpPr>
          <p:spPr bwMode="auto">
            <a:xfrm>
              <a:off x="3512141" y="3108877"/>
              <a:ext cx="2378340" cy="12926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spc="-49" dirty="0">
                  <a:ln w="3175">
                    <a:noFill/>
                  </a:ln>
                  <a:solidFill>
                    <a:schemeClr val="tx2"/>
                  </a:solidFill>
                  <a:latin typeface="Segoe Sans Text Semibold"/>
                  <a:ea typeface="+mj-lt"/>
                  <a:cs typeface="Segoe UI Semibold"/>
                </a:rPr>
                <a:t>Reinvent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Segoe UI" panose="020B0502040204020203" pitchFamily="34" charset="0"/>
                </a:rPr>
                <a:t> </a:t>
              </a:r>
              <a:r>
                <a:rPr lang="en-US" sz="2800" kern="0" dirty="0">
                  <a:latin typeface="Segoe Sans Text Semibold"/>
                  <a:cs typeface="Segoe UI" panose="020B0502040204020203" pitchFamily="34" charset="0"/>
                </a:rPr>
                <a:t>customer experiences</a:t>
              </a:r>
            </a:p>
          </p:txBody>
        </p:sp>
      </p:grpSp>
      <p:grpSp>
        <p:nvGrpSpPr>
          <p:cNvPr id="24" name="Group 23" descr="Reshape business processes">
            <a:extLst>
              <a:ext uri="{FF2B5EF4-FFF2-40B4-BE49-F238E27FC236}">
                <a16:creationId xmlns:a16="http://schemas.microsoft.com/office/drawing/2014/main" id="{AC2B32C8-5452-4889-FD18-9ACD15C28931}"/>
              </a:ext>
            </a:extLst>
          </p:cNvPr>
          <p:cNvGrpSpPr/>
          <p:nvPr/>
        </p:nvGrpSpPr>
        <p:grpSpPr>
          <a:xfrm>
            <a:off x="6166127" y="2361899"/>
            <a:ext cx="2649122" cy="2786618"/>
            <a:chOff x="6166127" y="2361899"/>
            <a:chExt cx="2649122" cy="2786618"/>
          </a:xfrm>
        </p:grpSpPr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A78BD58C-4BC0-59BB-B6AC-BD5F2E10D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6127" y="2361899"/>
              <a:ext cx="2649122" cy="2786618"/>
            </a:xfrm>
            <a:prstGeom prst="roundRect">
              <a:avLst>
                <a:gd name="adj" fmla="val 4717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1200"/>
                </a:spcBef>
              </a:pPr>
              <a:endParaRPr lang="en-US" sz="2400" dirty="0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latin typeface="Segoe UI Variable Display Semib" pitchFamily="2" charset="0"/>
              </a:endParaRPr>
            </a:p>
          </p:txBody>
        </p:sp>
        <p:sp>
          <p:nvSpPr>
            <p:cNvPr id="95" name="optimize">
              <a:extLst>
                <a:ext uri="{FF2B5EF4-FFF2-40B4-BE49-F238E27FC236}">
                  <a16:creationId xmlns:a16="http://schemas.microsoft.com/office/drawing/2014/main" id="{326CF569-B8E6-F93A-4312-B19EFF37366D}"/>
                </a:ext>
              </a:extLst>
            </p:cNvPr>
            <p:cNvSpPr/>
            <p:nvPr/>
          </p:nvSpPr>
          <p:spPr bwMode="auto">
            <a:xfrm>
              <a:off x="6301518" y="3108877"/>
              <a:ext cx="2378340" cy="12926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spc="-49" dirty="0">
                  <a:ln w="3175">
                    <a:noFill/>
                  </a:ln>
                  <a:solidFill>
                    <a:schemeClr val="tx2"/>
                  </a:solidFill>
                  <a:latin typeface="Segoe Sans Text Semibold"/>
                  <a:ea typeface="+mj-lt"/>
                  <a:cs typeface="Segoe UI Semibold"/>
                </a:rPr>
                <a:t>Reshape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Segoe UI" panose="020B0502040204020203" pitchFamily="34" charset="0"/>
                </a:rPr>
                <a:t> </a:t>
              </a:r>
              <a:r>
                <a:rPr lang="en-US" sz="2800" kern="0" dirty="0">
                  <a:latin typeface="Segoe Sans Text Semibold"/>
                  <a:cs typeface="Segoe UI" panose="020B0502040204020203" pitchFamily="34" charset="0"/>
                </a:rPr>
                <a:t>business processes</a:t>
              </a:r>
            </a:p>
          </p:txBody>
        </p:sp>
      </p:grpSp>
      <p:grpSp>
        <p:nvGrpSpPr>
          <p:cNvPr id="23" name="Group 22" descr="Bend the curve on product innovation">
            <a:extLst>
              <a:ext uri="{FF2B5EF4-FFF2-40B4-BE49-F238E27FC236}">
                <a16:creationId xmlns:a16="http://schemas.microsoft.com/office/drawing/2014/main" id="{0D4C3CAC-6B47-3238-ABEE-D7BD254CA25B}"/>
              </a:ext>
            </a:extLst>
          </p:cNvPr>
          <p:cNvGrpSpPr/>
          <p:nvPr/>
        </p:nvGrpSpPr>
        <p:grpSpPr>
          <a:xfrm>
            <a:off x="8955503" y="2361899"/>
            <a:ext cx="2649122" cy="2786618"/>
            <a:chOff x="8955503" y="2361899"/>
            <a:chExt cx="2649122" cy="2786618"/>
          </a:xfrm>
        </p:grpSpPr>
        <p:sp>
          <p:nvSpPr>
            <p:cNvPr id="58" name="Rectangle: Rounded Corners 4">
              <a:extLst>
                <a:ext uri="{FF2B5EF4-FFF2-40B4-BE49-F238E27FC236}">
                  <a16:creationId xmlns:a16="http://schemas.microsoft.com/office/drawing/2014/main" id="{05B7A8EE-B3F0-04CD-FE75-7CD8E573D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55503" y="2361899"/>
              <a:ext cx="2649122" cy="2786618"/>
            </a:xfrm>
            <a:prstGeom prst="roundRect">
              <a:avLst>
                <a:gd name="adj" fmla="val 4717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36576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1200"/>
                </a:spcBef>
              </a:pPr>
              <a:endParaRPr lang="en-US" sz="2400" dirty="0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  <a:latin typeface="Segoe UI Variable Display Semib" pitchFamily="2" charset="0"/>
              </a:endParaRPr>
            </a:p>
          </p:txBody>
        </p:sp>
        <p:sp>
          <p:nvSpPr>
            <p:cNvPr id="96" name="empower">
              <a:extLst>
                <a:ext uri="{FF2B5EF4-FFF2-40B4-BE49-F238E27FC236}">
                  <a16:creationId xmlns:a16="http://schemas.microsoft.com/office/drawing/2014/main" id="{DCABDA29-5844-3D1A-A924-5148E0EE10B5}"/>
                </a:ext>
              </a:extLst>
            </p:cNvPr>
            <p:cNvSpPr/>
            <p:nvPr/>
          </p:nvSpPr>
          <p:spPr bwMode="auto">
            <a:xfrm>
              <a:off x="9090894" y="3108877"/>
              <a:ext cx="2378340" cy="12926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spc="-49" dirty="0">
                  <a:ln w="3175">
                    <a:noFill/>
                  </a:ln>
                  <a:solidFill>
                    <a:schemeClr val="tx2"/>
                  </a:solidFill>
                  <a:latin typeface="Segoe Sans Text Semibold"/>
                  <a:ea typeface="+mj-lt"/>
                  <a:cs typeface="Segoe UI Semibold"/>
                </a:rPr>
                <a:t>Bend the curve </a:t>
              </a:r>
              <a:r>
                <a:rPr lang="en-US" sz="2800" spc="-49" dirty="0">
                  <a:ln w="3175">
                    <a:noFill/>
                  </a:ln>
                  <a:latin typeface="Segoe Sans Text Semibold"/>
                  <a:ea typeface="+mj-lt"/>
                  <a:cs typeface="Segoe UI Semibold"/>
                </a:rPr>
                <a:t>on</a:t>
              </a:r>
              <a:r>
                <a:rPr lang="en-US" sz="2800" spc="-49" dirty="0">
                  <a:ln w="3175">
                    <a:noFill/>
                  </a:ln>
                  <a:solidFill>
                    <a:schemeClr val="tx2"/>
                  </a:solidFill>
                  <a:latin typeface="Segoe Sans Text Semibold"/>
                  <a:ea typeface="+mj-lt"/>
                  <a:cs typeface="Segoe UI Semibold"/>
                </a:rPr>
                <a:t> </a:t>
              </a:r>
              <a:r>
                <a:rPr lang="en-US" sz="2800" spc="-49" dirty="0">
                  <a:ln w="3175">
                    <a:noFill/>
                  </a:ln>
                  <a:latin typeface="Segoe Sans Text Semibold"/>
                  <a:ea typeface="+mj-lt"/>
                  <a:cs typeface="Segoe UI Semibold"/>
                </a:rPr>
                <a:t>product</a:t>
              </a:r>
              <a:r>
                <a:rPr lang="en-US" sz="2800" spc="-49" dirty="0">
                  <a:ln w="3175">
                    <a:noFill/>
                  </a:ln>
                  <a:solidFill>
                    <a:schemeClr val="tx2"/>
                  </a:solidFill>
                  <a:latin typeface="Segoe Sans Text Semibold"/>
                  <a:ea typeface="+mj-lt"/>
                  <a:cs typeface="Segoe UI Semibold"/>
                </a:rPr>
                <a:t> </a:t>
              </a:r>
              <a:r>
                <a:rPr lang="en-US" sz="2800" kern="0" dirty="0">
                  <a:latin typeface="Segoe Sans Text Semibold"/>
                  <a:cs typeface="Segoe UI" panose="020B0502040204020203" pitchFamily="34" charset="0"/>
                </a:rPr>
                <a:t>innovation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AF5019FA-ADA7-5606-84B3-AE2CD07C9F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375" y="427703"/>
            <a:ext cx="11018520" cy="5539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38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AI transformation </a:t>
            </a:r>
            <a:r>
              <a:rPr lang="en-US" dirty="0">
                <a:ln>
                  <a:noFill/>
                </a:ln>
                <a:solidFill>
                  <a:schemeClr val="tx2"/>
                </a:solidFill>
                <a:cs typeface="Segoe UI Semibold" panose="020B0702040204020203" pitchFamily="34" charset="0"/>
              </a:rPr>
              <a:t>opportunities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AB94BC-5C7F-6F99-37C3-918AD2B3B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67164" y="1953384"/>
            <a:ext cx="889545" cy="889543"/>
            <a:chOff x="1467164" y="1953384"/>
            <a:chExt cx="889545" cy="889543"/>
          </a:xfrm>
        </p:grpSpPr>
        <p:sp>
          <p:nvSpPr>
            <p:cNvPr id="71" name="Grey oval containing warning">
              <a:extLst>
                <a:ext uri="{FF2B5EF4-FFF2-40B4-BE49-F238E27FC236}">
                  <a16:creationId xmlns:a16="http://schemas.microsoft.com/office/drawing/2014/main" id="{57E42283-58FE-2585-DADA-495ACFEE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67164" y="1953384"/>
              <a:ext cx="889545" cy="889543"/>
            </a:xfrm>
            <a:prstGeom prst="ellipse">
              <a:avLst/>
            </a:pr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1200"/>
                </a:spcBef>
              </a:pPr>
              <a:endParaRPr sz="1600" dirty="0"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  <a:sym typeface="Segoe UI Semilight"/>
              </a:endParaRPr>
            </a:p>
          </p:txBody>
        </p:sp>
        <p:sp>
          <p:nvSpPr>
            <p:cNvPr id="9" name="Graphic 4">
              <a:extLst>
                <a:ext uri="{FF2B5EF4-FFF2-40B4-BE49-F238E27FC236}">
                  <a16:creationId xmlns:a16="http://schemas.microsoft.com/office/drawing/2014/main" id="{3C410075-1502-D3A5-171F-2F0DACF6A35F}"/>
                </a:ext>
              </a:extLst>
            </p:cNvPr>
            <p:cNvSpPr/>
            <p:nvPr/>
          </p:nvSpPr>
          <p:spPr>
            <a:xfrm>
              <a:off x="1756635" y="2273875"/>
              <a:ext cx="310604" cy="248562"/>
            </a:xfrm>
            <a:custGeom>
              <a:avLst/>
              <a:gdLst>
                <a:gd name="connsiteX0" fmla="*/ 159544 w 190500"/>
                <a:gd name="connsiteY0" fmla="*/ 0 h 152447"/>
                <a:gd name="connsiteX1" fmla="*/ 190500 w 190500"/>
                <a:gd name="connsiteY1" fmla="*/ 30956 h 152447"/>
                <a:gd name="connsiteX2" fmla="*/ 190500 w 190500"/>
                <a:gd name="connsiteY2" fmla="*/ 121491 h 152447"/>
                <a:gd name="connsiteX3" fmla="*/ 159544 w 190500"/>
                <a:gd name="connsiteY3" fmla="*/ 152448 h 152447"/>
                <a:gd name="connsiteX4" fmla="*/ 30956 w 190500"/>
                <a:gd name="connsiteY4" fmla="*/ 152448 h 152447"/>
                <a:gd name="connsiteX5" fmla="*/ 0 w 190500"/>
                <a:gd name="connsiteY5" fmla="*/ 121491 h 152447"/>
                <a:gd name="connsiteX6" fmla="*/ 0 w 190500"/>
                <a:gd name="connsiteY6" fmla="*/ 30956 h 152447"/>
                <a:gd name="connsiteX7" fmla="*/ 29204 w 190500"/>
                <a:gd name="connsiteY7" fmla="*/ 48 h 152447"/>
                <a:gd name="connsiteX8" fmla="*/ 30956 w 190500"/>
                <a:gd name="connsiteY8" fmla="*/ 0 h 152447"/>
                <a:gd name="connsiteX9" fmla="*/ 159544 w 190500"/>
                <a:gd name="connsiteY9" fmla="*/ 0 h 152447"/>
                <a:gd name="connsiteX10" fmla="*/ 69085 w 190500"/>
                <a:gd name="connsiteY10" fmla="*/ 80963 h 152447"/>
                <a:gd name="connsiteX11" fmla="*/ 35719 w 190500"/>
                <a:gd name="connsiteY11" fmla="*/ 80963 h 152447"/>
                <a:gd name="connsiteX12" fmla="*/ 28642 w 190500"/>
                <a:gd name="connsiteY12" fmla="*/ 87135 h 152447"/>
                <a:gd name="connsiteX13" fmla="*/ 28575 w 190500"/>
                <a:gd name="connsiteY13" fmla="*/ 88106 h 152447"/>
                <a:gd name="connsiteX14" fmla="*/ 28575 w 190500"/>
                <a:gd name="connsiteY14" fmla="*/ 93640 h 152447"/>
                <a:gd name="connsiteX15" fmla="*/ 52397 w 190500"/>
                <a:gd name="connsiteY15" fmla="*/ 111919 h 152447"/>
                <a:gd name="connsiteX16" fmla="*/ 76171 w 190500"/>
                <a:gd name="connsiteY16" fmla="*/ 95202 h 152447"/>
                <a:gd name="connsiteX17" fmla="*/ 76229 w 190500"/>
                <a:gd name="connsiteY17" fmla="*/ 93650 h 152447"/>
                <a:gd name="connsiteX18" fmla="*/ 76229 w 190500"/>
                <a:gd name="connsiteY18" fmla="*/ 88106 h 152447"/>
                <a:gd name="connsiteX19" fmla="*/ 70047 w 190500"/>
                <a:gd name="connsiteY19" fmla="*/ 81029 h 152447"/>
                <a:gd name="connsiteX20" fmla="*/ 69085 w 190500"/>
                <a:gd name="connsiteY20" fmla="*/ 80963 h 152447"/>
                <a:gd name="connsiteX21" fmla="*/ 97631 w 190500"/>
                <a:gd name="connsiteY21" fmla="*/ 80963 h 152447"/>
                <a:gd name="connsiteX22" fmla="*/ 84144 w 190500"/>
                <a:gd name="connsiteY22" fmla="*/ 80953 h 152447"/>
                <a:gd name="connsiteX23" fmla="*/ 85677 w 190500"/>
                <a:gd name="connsiteY23" fmla="*/ 86582 h 152447"/>
                <a:gd name="connsiteX24" fmla="*/ 85754 w 190500"/>
                <a:gd name="connsiteY24" fmla="*/ 88106 h 152447"/>
                <a:gd name="connsiteX25" fmla="*/ 85754 w 190500"/>
                <a:gd name="connsiteY25" fmla="*/ 93650 h 152447"/>
                <a:gd name="connsiteX26" fmla="*/ 85658 w 190500"/>
                <a:gd name="connsiteY26" fmla="*/ 96069 h 152447"/>
                <a:gd name="connsiteX27" fmla="*/ 83706 w 190500"/>
                <a:gd name="connsiteY27" fmla="*/ 104632 h 152447"/>
                <a:gd name="connsiteX28" fmla="*/ 86916 w 190500"/>
                <a:gd name="connsiteY28" fmla="*/ 104775 h 152447"/>
                <a:gd name="connsiteX29" fmla="*/ 104718 w 190500"/>
                <a:gd name="connsiteY29" fmla="*/ 92678 h 152447"/>
                <a:gd name="connsiteX30" fmla="*/ 104775 w 190500"/>
                <a:gd name="connsiteY30" fmla="*/ 91278 h 152447"/>
                <a:gd name="connsiteX31" fmla="*/ 104775 w 190500"/>
                <a:gd name="connsiteY31" fmla="*/ 88106 h 152447"/>
                <a:gd name="connsiteX32" fmla="*/ 98603 w 190500"/>
                <a:gd name="connsiteY32" fmla="*/ 81029 h 152447"/>
                <a:gd name="connsiteX33" fmla="*/ 97631 w 190500"/>
                <a:gd name="connsiteY33" fmla="*/ 80963 h 152447"/>
                <a:gd name="connsiteX34" fmla="*/ 84144 w 190500"/>
                <a:gd name="connsiteY34" fmla="*/ 80953 h 152447"/>
                <a:gd name="connsiteX35" fmla="*/ 97631 w 190500"/>
                <a:gd name="connsiteY35" fmla="*/ 80963 h 152447"/>
                <a:gd name="connsiteX36" fmla="*/ 154781 w 190500"/>
                <a:gd name="connsiteY36" fmla="*/ 80963 h 152447"/>
                <a:gd name="connsiteX37" fmla="*/ 126206 w 190500"/>
                <a:gd name="connsiteY37" fmla="*/ 80963 h 152447"/>
                <a:gd name="connsiteX38" fmla="*/ 125235 w 190500"/>
                <a:gd name="connsiteY38" fmla="*/ 81029 h 152447"/>
                <a:gd name="connsiteX39" fmla="*/ 119131 w 190500"/>
                <a:gd name="connsiteY39" fmla="*/ 89080 h 152447"/>
                <a:gd name="connsiteX40" fmla="*/ 125235 w 190500"/>
                <a:gd name="connsiteY40" fmla="*/ 95183 h 152447"/>
                <a:gd name="connsiteX41" fmla="*/ 126206 w 190500"/>
                <a:gd name="connsiteY41" fmla="*/ 95250 h 152447"/>
                <a:gd name="connsiteX42" fmla="*/ 154781 w 190500"/>
                <a:gd name="connsiteY42" fmla="*/ 95250 h 152447"/>
                <a:gd name="connsiteX43" fmla="*/ 155753 w 190500"/>
                <a:gd name="connsiteY43" fmla="*/ 95183 h 152447"/>
                <a:gd name="connsiteX44" fmla="*/ 161856 w 190500"/>
                <a:gd name="connsiteY44" fmla="*/ 87133 h 152447"/>
                <a:gd name="connsiteX45" fmla="*/ 155753 w 190500"/>
                <a:gd name="connsiteY45" fmla="*/ 81029 h 152447"/>
                <a:gd name="connsiteX46" fmla="*/ 154781 w 190500"/>
                <a:gd name="connsiteY46" fmla="*/ 80963 h 152447"/>
                <a:gd name="connsiteX47" fmla="*/ 52388 w 190500"/>
                <a:gd name="connsiteY47" fmla="*/ 42863 h 152447"/>
                <a:gd name="connsiteX48" fmla="*/ 38095 w 190500"/>
                <a:gd name="connsiteY48" fmla="*/ 57155 h 152447"/>
                <a:gd name="connsiteX49" fmla="*/ 52388 w 190500"/>
                <a:gd name="connsiteY49" fmla="*/ 71447 h 152447"/>
                <a:gd name="connsiteX50" fmla="*/ 66680 w 190500"/>
                <a:gd name="connsiteY50" fmla="*/ 57155 h 152447"/>
                <a:gd name="connsiteX51" fmla="*/ 52387 w 190500"/>
                <a:gd name="connsiteY51" fmla="*/ 42863 h 152447"/>
                <a:gd name="connsiteX52" fmla="*/ 89249 w 190500"/>
                <a:gd name="connsiteY52" fmla="*/ 47644 h 152447"/>
                <a:gd name="connsiteX53" fmla="*/ 77362 w 190500"/>
                <a:gd name="connsiteY53" fmla="*/ 59531 h 152447"/>
                <a:gd name="connsiteX54" fmla="*/ 89249 w 190500"/>
                <a:gd name="connsiteY54" fmla="*/ 71418 h 152447"/>
                <a:gd name="connsiteX55" fmla="*/ 101136 w 190500"/>
                <a:gd name="connsiteY55" fmla="*/ 59531 h 152447"/>
                <a:gd name="connsiteX56" fmla="*/ 89249 w 190500"/>
                <a:gd name="connsiteY56" fmla="*/ 47644 h 152447"/>
                <a:gd name="connsiteX57" fmla="*/ 154781 w 190500"/>
                <a:gd name="connsiteY57" fmla="*/ 52388 h 152447"/>
                <a:gd name="connsiteX58" fmla="*/ 126206 w 190500"/>
                <a:gd name="connsiteY58" fmla="*/ 52388 h 152447"/>
                <a:gd name="connsiteX59" fmla="*/ 125235 w 190500"/>
                <a:gd name="connsiteY59" fmla="*/ 52454 h 152447"/>
                <a:gd name="connsiteX60" fmla="*/ 119131 w 190500"/>
                <a:gd name="connsiteY60" fmla="*/ 60505 h 152447"/>
                <a:gd name="connsiteX61" fmla="*/ 125235 w 190500"/>
                <a:gd name="connsiteY61" fmla="*/ 66608 h 152447"/>
                <a:gd name="connsiteX62" fmla="*/ 126206 w 190500"/>
                <a:gd name="connsiteY62" fmla="*/ 66675 h 152447"/>
                <a:gd name="connsiteX63" fmla="*/ 154781 w 190500"/>
                <a:gd name="connsiteY63" fmla="*/ 66675 h 152447"/>
                <a:gd name="connsiteX64" fmla="*/ 155753 w 190500"/>
                <a:gd name="connsiteY64" fmla="*/ 66608 h 152447"/>
                <a:gd name="connsiteX65" fmla="*/ 161856 w 190500"/>
                <a:gd name="connsiteY65" fmla="*/ 58558 h 152447"/>
                <a:gd name="connsiteX66" fmla="*/ 155753 w 190500"/>
                <a:gd name="connsiteY66" fmla="*/ 52454 h 152447"/>
                <a:gd name="connsiteX67" fmla="*/ 154781 w 190500"/>
                <a:gd name="connsiteY67" fmla="*/ 52388 h 15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90500" h="152447">
                  <a:moveTo>
                    <a:pt x="159544" y="0"/>
                  </a:moveTo>
                  <a:cubicBezTo>
                    <a:pt x="176640" y="0"/>
                    <a:pt x="190500" y="13860"/>
                    <a:pt x="190500" y="30956"/>
                  </a:cubicBezTo>
                  <a:lnTo>
                    <a:pt x="190500" y="121491"/>
                  </a:lnTo>
                  <a:cubicBezTo>
                    <a:pt x="190500" y="138588"/>
                    <a:pt x="176640" y="152448"/>
                    <a:pt x="159544" y="152448"/>
                  </a:cubicBezTo>
                  <a:lnTo>
                    <a:pt x="30956" y="152448"/>
                  </a:lnTo>
                  <a:cubicBezTo>
                    <a:pt x="13860" y="152448"/>
                    <a:pt x="0" y="138588"/>
                    <a:pt x="0" y="121491"/>
                  </a:cubicBezTo>
                  <a:lnTo>
                    <a:pt x="0" y="30956"/>
                  </a:lnTo>
                  <a:cubicBezTo>
                    <a:pt x="-1" y="14540"/>
                    <a:pt x="12813" y="977"/>
                    <a:pt x="29204" y="48"/>
                  </a:cubicBezTo>
                  <a:lnTo>
                    <a:pt x="30956" y="0"/>
                  </a:lnTo>
                  <a:lnTo>
                    <a:pt x="159544" y="0"/>
                  </a:lnTo>
                  <a:close/>
                  <a:moveTo>
                    <a:pt x="69085" y="80963"/>
                  </a:moveTo>
                  <a:lnTo>
                    <a:pt x="35719" y="80963"/>
                  </a:lnTo>
                  <a:cubicBezTo>
                    <a:pt x="32149" y="80963"/>
                    <a:pt x="29127" y="83598"/>
                    <a:pt x="28642" y="87135"/>
                  </a:cubicBezTo>
                  <a:lnTo>
                    <a:pt x="28575" y="88106"/>
                  </a:lnTo>
                  <a:lnTo>
                    <a:pt x="28575" y="93640"/>
                  </a:lnTo>
                  <a:cubicBezTo>
                    <a:pt x="28575" y="105766"/>
                    <a:pt x="37795" y="111919"/>
                    <a:pt x="52397" y="111919"/>
                  </a:cubicBezTo>
                  <a:cubicBezTo>
                    <a:pt x="66361" y="111919"/>
                    <a:pt x="75409" y="106299"/>
                    <a:pt x="76171" y="95202"/>
                  </a:cubicBezTo>
                  <a:lnTo>
                    <a:pt x="76229" y="93650"/>
                  </a:lnTo>
                  <a:lnTo>
                    <a:pt x="76229" y="88106"/>
                  </a:lnTo>
                  <a:cubicBezTo>
                    <a:pt x="76228" y="84533"/>
                    <a:pt x="73587" y="81510"/>
                    <a:pt x="70047" y="81029"/>
                  </a:cubicBezTo>
                  <a:lnTo>
                    <a:pt x="69085" y="80963"/>
                  </a:lnTo>
                  <a:close/>
                  <a:moveTo>
                    <a:pt x="97631" y="80963"/>
                  </a:moveTo>
                  <a:lnTo>
                    <a:pt x="84144" y="80953"/>
                  </a:lnTo>
                  <a:cubicBezTo>
                    <a:pt x="84963" y="82687"/>
                    <a:pt x="85496" y="84582"/>
                    <a:pt x="85677" y="86582"/>
                  </a:cubicBezTo>
                  <a:lnTo>
                    <a:pt x="85754" y="88106"/>
                  </a:lnTo>
                  <a:lnTo>
                    <a:pt x="85754" y="93650"/>
                  </a:lnTo>
                  <a:lnTo>
                    <a:pt x="85658" y="96069"/>
                  </a:lnTo>
                  <a:cubicBezTo>
                    <a:pt x="85477" y="99011"/>
                    <a:pt x="84817" y="101903"/>
                    <a:pt x="83706" y="104632"/>
                  </a:cubicBezTo>
                  <a:cubicBezTo>
                    <a:pt x="84734" y="104727"/>
                    <a:pt x="85801" y="104775"/>
                    <a:pt x="86916" y="104775"/>
                  </a:cubicBezTo>
                  <a:cubicBezTo>
                    <a:pt x="96936" y="104775"/>
                    <a:pt x="103994" y="100898"/>
                    <a:pt x="104718" y="92678"/>
                  </a:cubicBezTo>
                  <a:lnTo>
                    <a:pt x="104775" y="91278"/>
                  </a:lnTo>
                  <a:lnTo>
                    <a:pt x="104775" y="88106"/>
                  </a:lnTo>
                  <a:cubicBezTo>
                    <a:pt x="104775" y="84536"/>
                    <a:pt x="102139" y="81515"/>
                    <a:pt x="98603" y="81029"/>
                  </a:cubicBezTo>
                  <a:lnTo>
                    <a:pt x="97631" y="80963"/>
                  </a:lnTo>
                  <a:lnTo>
                    <a:pt x="84144" y="80953"/>
                  </a:lnTo>
                  <a:lnTo>
                    <a:pt x="97631" y="80963"/>
                  </a:lnTo>
                  <a:close/>
                  <a:moveTo>
                    <a:pt x="154781" y="80963"/>
                  </a:moveTo>
                  <a:lnTo>
                    <a:pt x="126206" y="80963"/>
                  </a:lnTo>
                  <a:lnTo>
                    <a:pt x="125235" y="81029"/>
                  </a:lnTo>
                  <a:cubicBezTo>
                    <a:pt x="121326" y="81567"/>
                    <a:pt x="118594" y="85171"/>
                    <a:pt x="119131" y="89080"/>
                  </a:cubicBezTo>
                  <a:cubicBezTo>
                    <a:pt x="119568" y="92252"/>
                    <a:pt x="122062" y="94747"/>
                    <a:pt x="125235" y="95183"/>
                  </a:cubicBezTo>
                  <a:lnTo>
                    <a:pt x="126206" y="95250"/>
                  </a:lnTo>
                  <a:lnTo>
                    <a:pt x="154781" y="95250"/>
                  </a:lnTo>
                  <a:lnTo>
                    <a:pt x="155753" y="95183"/>
                  </a:lnTo>
                  <a:cubicBezTo>
                    <a:pt x="159661" y="94646"/>
                    <a:pt x="162394" y="91041"/>
                    <a:pt x="161856" y="87133"/>
                  </a:cubicBezTo>
                  <a:cubicBezTo>
                    <a:pt x="161420" y="83960"/>
                    <a:pt x="158925" y="81466"/>
                    <a:pt x="155753" y="81029"/>
                  </a:cubicBezTo>
                  <a:lnTo>
                    <a:pt x="154781" y="80963"/>
                  </a:lnTo>
                  <a:close/>
                  <a:moveTo>
                    <a:pt x="52388" y="42863"/>
                  </a:moveTo>
                  <a:cubicBezTo>
                    <a:pt x="44494" y="42863"/>
                    <a:pt x="38095" y="49261"/>
                    <a:pt x="38095" y="57155"/>
                  </a:cubicBezTo>
                  <a:cubicBezTo>
                    <a:pt x="38095" y="65048"/>
                    <a:pt x="44494" y="71447"/>
                    <a:pt x="52388" y="71447"/>
                  </a:cubicBezTo>
                  <a:cubicBezTo>
                    <a:pt x="60281" y="71447"/>
                    <a:pt x="66680" y="65048"/>
                    <a:pt x="66680" y="57155"/>
                  </a:cubicBezTo>
                  <a:cubicBezTo>
                    <a:pt x="66680" y="49261"/>
                    <a:pt x="60281" y="42863"/>
                    <a:pt x="52387" y="42863"/>
                  </a:cubicBezTo>
                  <a:close/>
                  <a:moveTo>
                    <a:pt x="89249" y="47644"/>
                  </a:moveTo>
                  <a:cubicBezTo>
                    <a:pt x="82684" y="47644"/>
                    <a:pt x="77362" y="52966"/>
                    <a:pt x="77362" y="59531"/>
                  </a:cubicBezTo>
                  <a:cubicBezTo>
                    <a:pt x="77362" y="66096"/>
                    <a:pt x="82684" y="71418"/>
                    <a:pt x="89249" y="71418"/>
                  </a:cubicBezTo>
                  <a:cubicBezTo>
                    <a:pt x="95814" y="71418"/>
                    <a:pt x="101136" y="66096"/>
                    <a:pt x="101136" y="59531"/>
                  </a:cubicBezTo>
                  <a:cubicBezTo>
                    <a:pt x="101136" y="52966"/>
                    <a:pt x="95814" y="47644"/>
                    <a:pt x="89249" y="47644"/>
                  </a:cubicBezTo>
                  <a:close/>
                  <a:moveTo>
                    <a:pt x="154781" y="52388"/>
                  </a:moveTo>
                  <a:lnTo>
                    <a:pt x="126206" y="52388"/>
                  </a:lnTo>
                  <a:lnTo>
                    <a:pt x="125235" y="52454"/>
                  </a:lnTo>
                  <a:cubicBezTo>
                    <a:pt x="121326" y="52992"/>
                    <a:pt x="118594" y="56596"/>
                    <a:pt x="119131" y="60505"/>
                  </a:cubicBezTo>
                  <a:cubicBezTo>
                    <a:pt x="119568" y="63677"/>
                    <a:pt x="122062" y="66172"/>
                    <a:pt x="125235" y="66608"/>
                  </a:cubicBezTo>
                  <a:lnTo>
                    <a:pt x="126206" y="66675"/>
                  </a:lnTo>
                  <a:lnTo>
                    <a:pt x="154781" y="66675"/>
                  </a:lnTo>
                  <a:lnTo>
                    <a:pt x="155753" y="66608"/>
                  </a:lnTo>
                  <a:cubicBezTo>
                    <a:pt x="159661" y="66071"/>
                    <a:pt x="162394" y="62466"/>
                    <a:pt x="161856" y="58558"/>
                  </a:cubicBezTo>
                  <a:cubicBezTo>
                    <a:pt x="161420" y="55385"/>
                    <a:pt x="158925" y="52891"/>
                    <a:pt x="155753" y="52454"/>
                  </a:cubicBezTo>
                  <a:lnTo>
                    <a:pt x="154781" y="523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3275E3-E4BF-F3F0-8550-5896ABA7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6538" y="1953384"/>
            <a:ext cx="889545" cy="889543"/>
            <a:chOff x="4256538" y="1953384"/>
            <a:chExt cx="889545" cy="889543"/>
          </a:xfrm>
        </p:grpSpPr>
        <p:sp>
          <p:nvSpPr>
            <p:cNvPr id="74" name="Grey oval containing warning">
              <a:extLst>
                <a:ext uri="{FF2B5EF4-FFF2-40B4-BE49-F238E27FC236}">
                  <a16:creationId xmlns:a16="http://schemas.microsoft.com/office/drawing/2014/main" id="{F3CC6B08-1BD4-3DC8-388E-AF231B94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56538" y="1953384"/>
              <a:ext cx="889545" cy="889543"/>
            </a:xfrm>
            <a:prstGeom prst="ellipse">
              <a:avLst/>
            </a:pr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1200"/>
                </a:spcBef>
              </a:pPr>
              <a:endParaRPr sz="1600" dirty="0"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  <a:sym typeface="Segoe UI Semilight"/>
              </a:endParaRPr>
            </a:p>
          </p:txBody>
        </p:sp>
        <p:sp>
          <p:nvSpPr>
            <p:cNvPr id="11" name="Graphic 5">
              <a:extLst>
                <a:ext uri="{FF2B5EF4-FFF2-40B4-BE49-F238E27FC236}">
                  <a16:creationId xmlns:a16="http://schemas.microsoft.com/office/drawing/2014/main" id="{E7CC13DF-50CC-647B-3D19-1A03FD6F1638}"/>
                </a:ext>
              </a:extLst>
            </p:cNvPr>
            <p:cNvSpPr/>
            <p:nvPr/>
          </p:nvSpPr>
          <p:spPr>
            <a:xfrm>
              <a:off x="4545486" y="2258355"/>
              <a:ext cx="311650" cy="279602"/>
            </a:xfrm>
            <a:custGeom>
              <a:avLst/>
              <a:gdLst>
                <a:gd name="connsiteX0" fmla="*/ 71458 w 191141"/>
                <a:gd name="connsiteY0" fmla="*/ 0 h 171485"/>
                <a:gd name="connsiteX1" fmla="*/ 0 w 191141"/>
                <a:gd name="connsiteY1" fmla="*/ 71417 h 171485"/>
                <a:gd name="connsiteX2" fmla="*/ 6717 w 191141"/>
                <a:gd name="connsiteY2" fmla="*/ 101679 h 171485"/>
                <a:gd name="connsiteX3" fmla="*/ 230 w 191141"/>
                <a:gd name="connsiteY3" fmla="*/ 131607 h 171485"/>
                <a:gd name="connsiteX4" fmla="*/ 7739 w 191141"/>
                <a:gd name="connsiteY4" fmla="*/ 142726 h 171485"/>
                <a:gd name="connsiteX5" fmla="*/ 11213 w 191141"/>
                <a:gd name="connsiteY5" fmla="*/ 142751 h 171485"/>
                <a:gd name="connsiteX6" fmla="*/ 42036 w 191141"/>
                <a:gd name="connsiteY6" fmla="*/ 136560 h 171485"/>
                <a:gd name="connsiteX7" fmla="*/ 136525 w 191141"/>
                <a:gd name="connsiteY7" fmla="*/ 100804 h 171485"/>
                <a:gd name="connsiteX8" fmla="*/ 100768 w 191141"/>
                <a:gd name="connsiteY8" fmla="*/ 6315 h 171485"/>
                <a:gd name="connsiteX9" fmla="*/ 71458 w 191141"/>
                <a:gd name="connsiteY9" fmla="*/ 0 h 171485"/>
                <a:gd name="connsiteX10" fmla="*/ 71096 w 191141"/>
                <a:gd name="connsiteY10" fmla="*/ 152400 h 171485"/>
                <a:gd name="connsiteX11" fmla="*/ 119674 w 191141"/>
                <a:gd name="connsiteY11" fmla="*/ 171450 h 171485"/>
                <a:gd name="connsiteX12" fmla="*/ 149087 w 191141"/>
                <a:gd name="connsiteY12" fmla="*/ 165135 h 171485"/>
                <a:gd name="connsiteX13" fmla="*/ 176833 w 191141"/>
                <a:gd name="connsiteY13" fmla="*/ 171231 h 171485"/>
                <a:gd name="connsiteX14" fmla="*/ 190864 w 191141"/>
                <a:gd name="connsiteY14" fmla="*/ 162068 h 171485"/>
                <a:gd name="connsiteX15" fmla="*/ 190807 w 191141"/>
                <a:gd name="connsiteY15" fmla="*/ 156943 h 171485"/>
                <a:gd name="connsiteX16" fmla="*/ 184415 w 191141"/>
                <a:gd name="connsiteY16" fmla="*/ 130245 h 171485"/>
                <a:gd name="connsiteX17" fmla="*/ 149890 w 191141"/>
                <a:gd name="connsiteY17" fmla="*/ 35257 h 171485"/>
                <a:gd name="connsiteX18" fmla="*/ 143039 w 191141"/>
                <a:gd name="connsiteY18" fmla="*/ 32480 h 171485"/>
                <a:gd name="connsiteX19" fmla="*/ 150659 w 191141"/>
                <a:gd name="connsiteY19" fmla="*/ 51987 h 171485"/>
                <a:gd name="connsiteX20" fmla="*/ 176824 w 191141"/>
                <a:gd name="connsiteY20" fmla="*/ 100013 h 171485"/>
                <a:gd name="connsiteX21" fmla="*/ 170490 w 191141"/>
                <a:gd name="connsiteY21" fmla="*/ 126178 h 171485"/>
                <a:gd name="connsiteX22" fmla="*/ 169252 w 191141"/>
                <a:gd name="connsiteY22" fmla="*/ 128588 h 171485"/>
                <a:gd name="connsiteX23" fmla="*/ 169918 w 191141"/>
                <a:gd name="connsiteY23" fmla="*/ 131216 h 171485"/>
                <a:gd name="connsiteX24" fmla="*/ 176033 w 191141"/>
                <a:gd name="connsiteY24" fmla="*/ 156458 h 171485"/>
                <a:gd name="connsiteX25" fmla="*/ 149935 w 191141"/>
                <a:gd name="connsiteY25" fmla="*/ 150647 h 171485"/>
                <a:gd name="connsiteX26" fmla="*/ 147420 w 191141"/>
                <a:gd name="connsiteY26" fmla="*/ 150057 h 171485"/>
                <a:gd name="connsiteX27" fmla="*/ 145106 w 191141"/>
                <a:gd name="connsiteY27" fmla="*/ 151209 h 171485"/>
                <a:gd name="connsiteX28" fmla="*/ 119674 w 191141"/>
                <a:gd name="connsiteY28" fmla="*/ 157163 h 171485"/>
                <a:gd name="connsiteX29" fmla="*/ 91861 w 191141"/>
                <a:gd name="connsiteY29" fmla="*/ 149962 h 171485"/>
                <a:gd name="connsiteX30" fmla="*/ 71096 w 191141"/>
                <a:gd name="connsiteY30" fmla="*/ 152400 h 17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1141" h="171485">
                  <a:moveTo>
                    <a:pt x="71458" y="0"/>
                  </a:moveTo>
                  <a:cubicBezTo>
                    <a:pt x="32005" y="-12"/>
                    <a:pt x="12" y="31963"/>
                    <a:pt x="0" y="71417"/>
                  </a:cubicBezTo>
                  <a:cubicBezTo>
                    <a:pt x="-3" y="81874"/>
                    <a:pt x="2290" y="92205"/>
                    <a:pt x="6717" y="101679"/>
                  </a:cubicBezTo>
                  <a:cubicBezTo>
                    <a:pt x="4320" y="111603"/>
                    <a:pt x="2157" y="121581"/>
                    <a:pt x="230" y="131607"/>
                  </a:cubicBezTo>
                  <a:cubicBezTo>
                    <a:pt x="-767" y="136751"/>
                    <a:pt x="2595" y="141729"/>
                    <a:pt x="7739" y="142726"/>
                  </a:cubicBezTo>
                  <a:cubicBezTo>
                    <a:pt x="8885" y="142948"/>
                    <a:pt x="10063" y="142957"/>
                    <a:pt x="11213" y="142751"/>
                  </a:cubicBezTo>
                  <a:cubicBezTo>
                    <a:pt x="17147" y="141703"/>
                    <a:pt x="30053" y="139322"/>
                    <a:pt x="42036" y="136560"/>
                  </a:cubicBezTo>
                  <a:cubicBezTo>
                    <a:pt x="78002" y="152779"/>
                    <a:pt x="120306" y="136770"/>
                    <a:pt x="136525" y="100804"/>
                  </a:cubicBezTo>
                  <a:cubicBezTo>
                    <a:pt x="152743" y="64838"/>
                    <a:pt x="136735" y="22534"/>
                    <a:pt x="100768" y="6315"/>
                  </a:cubicBezTo>
                  <a:cubicBezTo>
                    <a:pt x="91555" y="2160"/>
                    <a:pt x="81565" y="8"/>
                    <a:pt x="71458" y="0"/>
                  </a:cubicBezTo>
                  <a:close/>
                  <a:moveTo>
                    <a:pt x="71096" y="152400"/>
                  </a:moveTo>
                  <a:cubicBezTo>
                    <a:pt x="84294" y="164670"/>
                    <a:pt x="101654" y="171478"/>
                    <a:pt x="119674" y="171450"/>
                  </a:cubicBezTo>
                  <a:cubicBezTo>
                    <a:pt x="130151" y="171450"/>
                    <a:pt x="140105" y="169193"/>
                    <a:pt x="149087" y="165135"/>
                  </a:cubicBezTo>
                  <a:cubicBezTo>
                    <a:pt x="159022" y="167459"/>
                    <a:pt x="169909" y="169783"/>
                    <a:pt x="176833" y="171231"/>
                  </a:cubicBezTo>
                  <a:cubicBezTo>
                    <a:pt x="183238" y="172575"/>
                    <a:pt x="189520" y="168473"/>
                    <a:pt x="190864" y="162068"/>
                  </a:cubicBezTo>
                  <a:cubicBezTo>
                    <a:pt x="191219" y="160376"/>
                    <a:pt x="191199" y="158627"/>
                    <a:pt x="190807" y="156943"/>
                  </a:cubicBezTo>
                  <a:cubicBezTo>
                    <a:pt x="189264" y="150247"/>
                    <a:pt x="186825" y="139846"/>
                    <a:pt x="184415" y="130245"/>
                  </a:cubicBezTo>
                  <a:cubicBezTo>
                    <a:pt x="201112" y="94481"/>
                    <a:pt x="185654" y="51953"/>
                    <a:pt x="149890" y="35257"/>
                  </a:cubicBezTo>
                  <a:cubicBezTo>
                    <a:pt x="147655" y="34214"/>
                    <a:pt x="145369" y="33287"/>
                    <a:pt x="143039" y="32480"/>
                  </a:cubicBezTo>
                  <a:cubicBezTo>
                    <a:pt x="146419" y="38623"/>
                    <a:pt x="148980" y="45181"/>
                    <a:pt x="150659" y="51987"/>
                  </a:cubicBezTo>
                  <a:cubicBezTo>
                    <a:pt x="166978" y="62507"/>
                    <a:pt x="176834" y="80597"/>
                    <a:pt x="176824" y="100013"/>
                  </a:cubicBezTo>
                  <a:cubicBezTo>
                    <a:pt x="176824" y="109461"/>
                    <a:pt x="174538" y="118348"/>
                    <a:pt x="170490" y="126178"/>
                  </a:cubicBezTo>
                  <a:lnTo>
                    <a:pt x="169252" y="128588"/>
                  </a:lnTo>
                  <a:lnTo>
                    <a:pt x="169918" y="131216"/>
                  </a:lnTo>
                  <a:cubicBezTo>
                    <a:pt x="172090" y="139741"/>
                    <a:pt x="174367" y="149314"/>
                    <a:pt x="176033" y="156458"/>
                  </a:cubicBezTo>
                  <a:cubicBezTo>
                    <a:pt x="168661" y="154905"/>
                    <a:pt x="158717" y="152743"/>
                    <a:pt x="149935" y="150647"/>
                  </a:cubicBezTo>
                  <a:lnTo>
                    <a:pt x="147420" y="150057"/>
                  </a:lnTo>
                  <a:lnTo>
                    <a:pt x="145106" y="151209"/>
                  </a:lnTo>
                  <a:cubicBezTo>
                    <a:pt x="137448" y="155019"/>
                    <a:pt x="128818" y="157163"/>
                    <a:pt x="119674" y="157163"/>
                  </a:cubicBezTo>
                  <a:cubicBezTo>
                    <a:pt x="109940" y="157181"/>
                    <a:pt x="100363" y="154701"/>
                    <a:pt x="91861" y="149962"/>
                  </a:cubicBezTo>
                  <a:cubicBezTo>
                    <a:pt x="85074" y="151667"/>
                    <a:pt x="78094" y="152486"/>
                    <a:pt x="71096" y="1524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ED1177-7012-F67D-5092-A292BABAD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45916" y="1953384"/>
            <a:ext cx="889545" cy="889543"/>
            <a:chOff x="7045916" y="1953384"/>
            <a:chExt cx="889545" cy="889543"/>
          </a:xfrm>
        </p:grpSpPr>
        <p:sp>
          <p:nvSpPr>
            <p:cNvPr id="77" name="Grey oval containing warning">
              <a:extLst>
                <a:ext uri="{FF2B5EF4-FFF2-40B4-BE49-F238E27FC236}">
                  <a16:creationId xmlns:a16="http://schemas.microsoft.com/office/drawing/2014/main" id="{E83F4181-3103-0D8A-D08F-CC3908B7A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45916" y="1953384"/>
              <a:ext cx="889545" cy="889543"/>
            </a:xfrm>
            <a:prstGeom prst="ellipse">
              <a:avLst/>
            </a:pr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1200"/>
                </a:spcBef>
              </a:pPr>
              <a:endParaRPr sz="1600" dirty="0"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  <a:sym typeface="Segoe UI Semilight"/>
              </a:endParaRPr>
            </a:p>
          </p:txBody>
        </p:sp>
        <p:sp>
          <p:nvSpPr>
            <p:cNvPr id="13" name="Graphic 6">
              <a:extLst>
                <a:ext uri="{FF2B5EF4-FFF2-40B4-BE49-F238E27FC236}">
                  <a16:creationId xmlns:a16="http://schemas.microsoft.com/office/drawing/2014/main" id="{AF13445A-1CD2-509D-DA10-B73931C13856}"/>
                </a:ext>
              </a:extLst>
            </p:cNvPr>
            <p:cNvSpPr/>
            <p:nvPr/>
          </p:nvSpPr>
          <p:spPr>
            <a:xfrm>
              <a:off x="7327621" y="2235083"/>
              <a:ext cx="326136" cy="326146"/>
            </a:xfrm>
            <a:custGeom>
              <a:avLst/>
              <a:gdLst>
                <a:gd name="connsiteX0" fmla="*/ 159163 w 200025"/>
                <a:gd name="connsiteY0" fmla="*/ 2788 h 200031"/>
                <a:gd name="connsiteX1" fmla="*/ 145690 w 200025"/>
                <a:gd name="connsiteY1" fmla="*/ 2793 h 200031"/>
                <a:gd name="connsiteX2" fmla="*/ 145694 w 200025"/>
                <a:gd name="connsiteY2" fmla="*/ 16266 h 200031"/>
                <a:gd name="connsiteX3" fmla="*/ 158001 w 200025"/>
                <a:gd name="connsiteY3" fmla="*/ 28553 h 200031"/>
                <a:gd name="connsiteX4" fmla="*/ 104737 w 200025"/>
                <a:gd name="connsiteY4" fmla="*/ 28553 h 200031"/>
                <a:gd name="connsiteX5" fmla="*/ 76162 w 200025"/>
                <a:gd name="connsiteY5" fmla="*/ 57128 h 200031"/>
                <a:gd name="connsiteX6" fmla="*/ 76162 w 200025"/>
                <a:gd name="connsiteY6" fmla="*/ 142844 h 200031"/>
                <a:gd name="connsiteX7" fmla="*/ 66637 w 200025"/>
                <a:gd name="connsiteY7" fmla="*/ 152369 h 200031"/>
                <a:gd name="connsiteX8" fmla="*/ 55512 w 200025"/>
                <a:gd name="connsiteY8" fmla="*/ 152369 h 200031"/>
                <a:gd name="connsiteX9" fmla="*/ 18993 w 200025"/>
                <a:gd name="connsiteY9" fmla="*/ 135033 h 200031"/>
                <a:gd name="connsiteX10" fmla="*/ 0 w 200025"/>
                <a:gd name="connsiteY10" fmla="*/ 161932 h 200031"/>
                <a:gd name="connsiteX11" fmla="*/ 28571 w 200025"/>
                <a:gd name="connsiteY11" fmla="*/ 190511 h 200031"/>
                <a:gd name="connsiteX12" fmla="*/ 55531 w 200025"/>
                <a:gd name="connsiteY12" fmla="*/ 171419 h 200031"/>
                <a:gd name="connsiteX13" fmla="*/ 66637 w 200025"/>
                <a:gd name="connsiteY13" fmla="*/ 171419 h 200031"/>
                <a:gd name="connsiteX14" fmla="*/ 95212 w 200025"/>
                <a:gd name="connsiteY14" fmla="*/ 142844 h 200031"/>
                <a:gd name="connsiteX15" fmla="*/ 95212 w 200025"/>
                <a:gd name="connsiteY15" fmla="*/ 57119 h 200031"/>
                <a:gd name="connsiteX16" fmla="*/ 104737 w 200025"/>
                <a:gd name="connsiteY16" fmla="*/ 47594 h 200031"/>
                <a:gd name="connsiteX17" fmla="*/ 157972 w 200025"/>
                <a:gd name="connsiteY17" fmla="*/ 47594 h 200031"/>
                <a:gd name="connsiteX18" fmla="*/ 145637 w 200025"/>
                <a:gd name="connsiteY18" fmla="*/ 59890 h 200031"/>
                <a:gd name="connsiteX19" fmla="*/ 145177 w 200025"/>
                <a:gd name="connsiteY19" fmla="*/ 73353 h 200031"/>
                <a:gd name="connsiteX20" fmla="*/ 158640 w 200025"/>
                <a:gd name="connsiteY20" fmla="*/ 73813 h 200031"/>
                <a:gd name="connsiteX21" fmla="*/ 159068 w 200025"/>
                <a:gd name="connsiteY21" fmla="*/ 73387 h 200031"/>
                <a:gd name="connsiteX22" fmla="*/ 187738 w 200025"/>
                <a:gd name="connsiteY22" fmla="*/ 44812 h 200031"/>
                <a:gd name="connsiteX23" fmla="*/ 187745 w 200025"/>
                <a:gd name="connsiteY23" fmla="*/ 31342 h 200031"/>
                <a:gd name="connsiteX24" fmla="*/ 187738 w 200025"/>
                <a:gd name="connsiteY24" fmla="*/ 31334 h 200031"/>
                <a:gd name="connsiteX25" fmla="*/ 159163 w 200025"/>
                <a:gd name="connsiteY25" fmla="*/ 2788 h 200031"/>
                <a:gd name="connsiteX26" fmla="*/ 114300 w 200025"/>
                <a:gd name="connsiteY26" fmla="*/ 133357 h 200031"/>
                <a:gd name="connsiteX27" fmla="*/ 123825 w 200025"/>
                <a:gd name="connsiteY27" fmla="*/ 123832 h 200031"/>
                <a:gd name="connsiteX28" fmla="*/ 171450 w 200025"/>
                <a:gd name="connsiteY28" fmla="*/ 123832 h 200031"/>
                <a:gd name="connsiteX29" fmla="*/ 180975 w 200025"/>
                <a:gd name="connsiteY29" fmla="*/ 133357 h 200031"/>
                <a:gd name="connsiteX30" fmla="*/ 180975 w 200025"/>
                <a:gd name="connsiteY30" fmla="*/ 171457 h 200031"/>
                <a:gd name="connsiteX31" fmla="*/ 171450 w 200025"/>
                <a:gd name="connsiteY31" fmla="*/ 180982 h 200031"/>
                <a:gd name="connsiteX32" fmla="*/ 123825 w 200025"/>
                <a:gd name="connsiteY32" fmla="*/ 180982 h 200031"/>
                <a:gd name="connsiteX33" fmla="*/ 114300 w 200025"/>
                <a:gd name="connsiteY33" fmla="*/ 171457 h 200031"/>
                <a:gd name="connsiteX34" fmla="*/ 114300 w 200025"/>
                <a:gd name="connsiteY34" fmla="*/ 133357 h 200031"/>
                <a:gd name="connsiteX35" fmla="*/ 200025 w 200025"/>
                <a:gd name="connsiteY35" fmla="*/ 147644 h 200031"/>
                <a:gd name="connsiteX36" fmla="*/ 195263 w 200025"/>
                <a:gd name="connsiteY36" fmla="*/ 142882 h 200031"/>
                <a:gd name="connsiteX37" fmla="*/ 190500 w 200025"/>
                <a:gd name="connsiteY37" fmla="*/ 147644 h 200031"/>
                <a:gd name="connsiteX38" fmla="*/ 190500 w 200025"/>
                <a:gd name="connsiteY38" fmla="*/ 176219 h 200031"/>
                <a:gd name="connsiteX39" fmla="*/ 176213 w 200025"/>
                <a:gd name="connsiteY39" fmla="*/ 190507 h 200031"/>
                <a:gd name="connsiteX40" fmla="*/ 138113 w 200025"/>
                <a:gd name="connsiteY40" fmla="*/ 190507 h 200031"/>
                <a:gd name="connsiteX41" fmla="*/ 133350 w 200025"/>
                <a:gd name="connsiteY41" fmla="*/ 195269 h 200031"/>
                <a:gd name="connsiteX42" fmla="*/ 138113 w 200025"/>
                <a:gd name="connsiteY42" fmla="*/ 200032 h 200031"/>
                <a:gd name="connsiteX43" fmla="*/ 176213 w 200025"/>
                <a:gd name="connsiteY43" fmla="*/ 200032 h 200031"/>
                <a:gd name="connsiteX44" fmla="*/ 200025 w 200025"/>
                <a:gd name="connsiteY44" fmla="*/ 176219 h 200031"/>
                <a:gd name="connsiteX45" fmla="*/ 200025 w 200025"/>
                <a:gd name="connsiteY45" fmla="*/ 147644 h 20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0025" h="200031">
                  <a:moveTo>
                    <a:pt x="159163" y="2788"/>
                  </a:moveTo>
                  <a:cubicBezTo>
                    <a:pt x="155441" y="-931"/>
                    <a:pt x="149409" y="-929"/>
                    <a:pt x="145690" y="2793"/>
                  </a:cubicBezTo>
                  <a:cubicBezTo>
                    <a:pt x="141970" y="6515"/>
                    <a:pt x="141973" y="12547"/>
                    <a:pt x="145694" y="16266"/>
                  </a:cubicBezTo>
                  <a:lnTo>
                    <a:pt x="158001" y="28553"/>
                  </a:lnTo>
                  <a:lnTo>
                    <a:pt x="104737" y="28553"/>
                  </a:lnTo>
                  <a:cubicBezTo>
                    <a:pt x="88955" y="28553"/>
                    <a:pt x="76162" y="41347"/>
                    <a:pt x="76162" y="57128"/>
                  </a:cubicBezTo>
                  <a:lnTo>
                    <a:pt x="76162" y="142844"/>
                  </a:lnTo>
                  <a:cubicBezTo>
                    <a:pt x="76162" y="148104"/>
                    <a:pt x="71897" y="152369"/>
                    <a:pt x="66637" y="152369"/>
                  </a:cubicBezTo>
                  <a:lnTo>
                    <a:pt x="55512" y="152369"/>
                  </a:lnTo>
                  <a:cubicBezTo>
                    <a:pt x="50214" y="137497"/>
                    <a:pt x="33864" y="129736"/>
                    <a:pt x="18993" y="135033"/>
                  </a:cubicBezTo>
                  <a:cubicBezTo>
                    <a:pt x="7615" y="139086"/>
                    <a:pt x="12" y="149853"/>
                    <a:pt x="0" y="161932"/>
                  </a:cubicBezTo>
                  <a:cubicBezTo>
                    <a:pt x="-2" y="177713"/>
                    <a:pt x="12789" y="190509"/>
                    <a:pt x="28571" y="190511"/>
                  </a:cubicBezTo>
                  <a:cubicBezTo>
                    <a:pt x="40698" y="190513"/>
                    <a:pt x="51506" y="182859"/>
                    <a:pt x="55531" y="171419"/>
                  </a:cubicBezTo>
                  <a:lnTo>
                    <a:pt x="66637" y="171419"/>
                  </a:lnTo>
                  <a:cubicBezTo>
                    <a:pt x="82418" y="171419"/>
                    <a:pt x="95212" y="158625"/>
                    <a:pt x="95212" y="142844"/>
                  </a:cubicBezTo>
                  <a:lnTo>
                    <a:pt x="95212" y="57119"/>
                  </a:lnTo>
                  <a:cubicBezTo>
                    <a:pt x="95212" y="51858"/>
                    <a:pt x="99476" y="47594"/>
                    <a:pt x="104737" y="47594"/>
                  </a:cubicBezTo>
                  <a:lnTo>
                    <a:pt x="157972" y="47594"/>
                  </a:lnTo>
                  <a:lnTo>
                    <a:pt x="145637" y="59890"/>
                  </a:lnTo>
                  <a:cubicBezTo>
                    <a:pt x="141793" y="63481"/>
                    <a:pt x="141587" y="69508"/>
                    <a:pt x="145177" y="73353"/>
                  </a:cubicBezTo>
                  <a:cubicBezTo>
                    <a:pt x="148768" y="77197"/>
                    <a:pt x="154795" y="77403"/>
                    <a:pt x="158640" y="73813"/>
                  </a:cubicBezTo>
                  <a:cubicBezTo>
                    <a:pt x="158787" y="73676"/>
                    <a:pt x="158930" y="73534"/>
                    <a:pt x="159068" y="73387"/>
                  </a:cubicBezTo>
                  <a:lnTo>
                    <a:pt x="187738" y="44812"/>
                  </a:lnTo>
                  <a:cubicBezTo>
                    <a:pt x="191460" y="41095"/>
                    <a:pt x="191463" y="35064"/>
                    <a:pt x="187745" y="31342"/>
                  </a:cubicBezTo>
                  <a:cubicBezTo>
                    <a:pt x="187743" y="31339"/>
                    <a:pt x="187740" y="31337"/>
                    <a:pt x="187738" y="31334"/>
                  </a:cubicBezTo>
                  <a:lnTo>
                    <a:pt x="159163" y="2788"/>
                  </a:lnTo>
                  <a:close/>
                  <a:moveTo>
                    <a:pt x="114300" y="133357"/>
                  </a:moveTo>
                  <a:cubicBezTo>
                    <a:pt x="114300" y="128096"/>
                    <a:pt x="118564" y="123832"/>
                    <a:pt x="123825" y="123832"/>
                  </a:cubicBezTo>
                  <a:lnTo>
                    <a:pt x="171450" y="123832"/>
                  </a:lnTo>
                  <a:cubicBezTo>
                    <a:pt x="176711" y="123832"/>
                    <a:pt x="180975" y="128096"/>
                    <a:pt x="180975" y="133357"/>
                  </a:cubicBezTo>
                  <a:lnTo>
                    <a:pt x="180975" y="171457"/>
                  </a:lnTo>
                  <a:cubicBezTo>
                    <a:pt x="180975" y="176717"/>
                    <a:pt x="176711" y="180982"/>
                    <a:pt x="171450" y="180982"/>
                  </a:cubicBezTo>
                  <a:lnTo>
                    <a:pt x="123825" y="180982"/>
                  </a:lnTo>
                  <a:cubicBezTo>
                    <a:pt x="118564" y="180982"/>
                    <a:pt x="114300" y="176717"/>
                    <a:pt x="114300" y="171457"/>
                  </a:cubicBezTo>
                  <a:lnTo>
                    <a:pt x="114300" y="133357"/>
                  </a:lnTo>
                  <a:close/>
                  <a:moveTo>
                    <a:pt x="200025" y="147644"/>
                  </a:moveTo>
                  <a:cubicBezTo>
                    <a:pt x="200025" y="145014"/>
                    <a:pt x="197893" y="142882"/>
                    <a:pt x="195263" y="142882"/>
                  </a:cubicBezTo>
                  <a:cubicBezTo>
                    <a:pt x="192632" y="142882"/>
                    <a:pt x="190500" y="145014"/>
                    <a:pt x="190500" y="147644"/>
                  </a:cubicBezTo>
                  <a:lnTo>
                    <a:pt x="190500" y="176219"/>
                  </a:lnTo>
                  <a:cubicBezTo>
                    <a:pt x="190500" y="184110"/>
                    <a:pt x="184103" y="190507"/>
                    <a:pt x="176213" y="190507"/>
                  </a:cubicBezTo>
                  <a:lnTo>
                    <a:pt x="138113" y="190507"/>
                  </a:lnTo>
                  <a:cubicBezTo>
                    <a:pt x="135482" y="190507"/>
                    <a:pt x="133350" y="192639"/>
                    <a:pt x="133350" y="195269"/>
                  </a:cubicBezTo>
                  <a:cubicBezTo>
                    <a:pt x="133350" y="197899"/>
                    <a:pt x="135482" y="200032"/>
                    <a:pt x="138113" y="200032"/>
                  </a:cubicBezTo>
                  <a:lnTo>
                    <a:pt x="176213" y="200032"/>
                  </a:lnTo>
                  <a:cubicBezTo>
                    <a:pt x="189364" y="200032"/>
                    <a:pt x="200025" y="189370"/>
                    <a:pt x="200025" y="176219"/>
                  </a:cubicBezTo>
                  <a:lnTo>
                    <a:pt x="200025" y="1476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971885-2599-D92E-9093-3E7C7CD9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35291" y="1953384"/>
            <a:ext cx="889545" cy="889543"/>
            <a:chOff x="9835291" y="1953384"/>
            <a:chExt cx="889545" cy="889543"/>
          </a:xfrm>
        </p:grpSpPr>
        <p:sp>
          <p:nvSpPr>
            <p:cNvPr id="80" name="Grey oval containing warning">
              <a:extLst>
                <a:ext uri="{FF2B5EF4-FFF2-40B4-BE49-F238E27FC236}">
                  <a16:creationId xmlns:a16="http://schemas.microsoft.com/office/drawing/2014/main" id="{39C8A0EC-ACD7-2F76-E8F7-5970D10E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835291" y="1953384"/>
              <a:ext cx="889545" cy="889543"/>
            </a:xfrm>
            <a:prstGeom prst="ellipse">
              <a:avLst/>
            </a:prstGeom>
            <a:gradFill flip="none" rotWithShape="1">
              <a:gsLst>
                <a:gs pos="50000">
                  <a:srgbClr val="C03BC4"/>
                </a:gs>
                <a:gs pos="100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1200"/>
                </a:spcBef>
              </a:pPr>
              <a:endParaRPr sz="1600" dirty="0">
                <a:gradFill>
                  <a:gsLst>
                    <a:gs pos="67133">
                      <a:srgbClr val="FFFFFF"/>
                    </a:gs>
                    <a:gs pos="51000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  <a:sym typeface="Segoe UI Semilight"/>
              </a:endParaRPr>
            </a:p>
          </p:txBody>
        </p:sp>
        <p:sp>
          <p:nvSpPr>
            <p:cNvPr id="14" name="Graphic 7">
              <a:extLst>
                <a:ext uri="{FF2B5EF4-FFF2-40B4-BE49-F238E27FC236}">
                  <a16:creationId xmlns:a16="http://schemas.microsoft.com/office/drawing/2014/main" id="{7E9FE225-CDA0-0D98-E6EE-582CB5BCA154}"/>
                </a:ext>
              </a:extLst>
            </p:cNvPr>
            <p:cNvSpPr/>
            <p:nvPr/>
          </p:nvSpPr>
          <p:spPr>
            <a:xfrm>
              <a:off x="10148011" y="2242859"/>
              <a:ext cx="264106" cy="310594"/>
            </a:xfrm>
            <a:custGeom>
              <a:avLst/>
              <a:gdLst>
                <a:gd name="connsiteX0" fmla="*/ 57 w 161982"/>
                <a:gd name="connsiteY0" fmla="*/ 33331 h 190493"/>
                <a:gd name="connsiteX1" fmla="*/ 33401 w 161982"/>
                <a:gd name="connsiteY1" fmla="*/ 0 h 190493"/>
                <a:gd name="connsiteX2" fmla="*/ 66732 w 161982"/>
                <a:gd name="connsiteY2" fmla="*/ 33344 h 190493"/>
                <a:gd name="connsiteX3" fmla="*/ 42815 w 161982"/>
                <a:gd name="connsiteY3" fmla="*/ 65316 h 190493"/>
                <a:gd name="connsiteX4" fmla="*/ 92926 w 161982"/>
                <a:gd name="connsiteY4" fmla="*/ 102388 h 190493"/>
                <a:gd name="connsiteX5" fmla="*/ 96069 w 161982"/>
                <a:gd name="connsiteY5" fmla="*/ 102388 h 190493"/>
                <a:gd name="connsiteX6" fmla="*/ 135810 w 161982"/>
                <a:gd name="connsiteY6" fmla="*/ 76997 h 190493"/>
                <a:gd name="connsiteX7" fmla="*/ 161982 w 161982"/>
                <a:gd name="connsiteY7" fmla="*/ 109531 h 190493"/>
                <a:gd name="connsiteX8" fmla="*/ 128701 w 161982"/>
                <a:gd name="connsiteY8" fmla="*/ 142926 h 190493"/>
                <a:gd name="connsiteX9" fmla="*/ 96069 w 161982"/>
                <a:gd name="connsiteY9" fmla="*/ 116675 h 190493"/>
                <a:gd name="connsiteX10" fmla="*/ 92926 w 161982"/>
                <a:gd name="connsiteY10" fmla="*/ 116675 h 190493"/>
                <a:gd name="connsiteX11" fmla="*/ 40538 w 161982"/>
                <a:gd name="connsiteY11" fmla="*/ 91243 h 190493"/>
                <a:gd name="connsiteX12" fmla="*/ 40538 w 161982"/>
                <a:gd name="connsiteY12" fmla="*/ 124581 h 190493"/>
                <a:gd name="connsiteX13" fmla="*/ 65929 w 161982"/>
                <a:gd name="connsiteY13" fmla="*/ 164322 h 190493"/>
                <a:gd name="connsiteX14" fmla="*/ 33394 w 161982"/>
                <a:gd name="connsiteY14" fmla="*/ 190494 h 190493"/>
                <a:gd name="connsiteX15" fmla="*/ 0 w 161982"/>
                <a:gd name="connsiteY15" fmla="*/ 157213 h 190493"/>
                <a:gd name="connsiteX16" fmla="*/ 26251 w 161982"/>
                <a:gd name="connsiteY16" fmla="*/ 124581 h 190493"/>
                <a:gd name="connsiteX17" fmla="*/ 26251 w 161982"/>
                <a:gd name="connsiteY17" fmla="*/ 65907 h 190493"/>
                <a:gd name="connsiteX18" fmla="*/ 57 w 161982"/>
                <a:gd name="connsiteY18" fmla="*/ 33331 h 19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82" h="190493">
                  <a:moveTo>
                    <a:pt x="57" y="33331"/>
                  </a:moveTo>
                  <a:cubicBezTo>
                    <a:pt x="60" y="14920"/>
                    <a:pt x="14989" y="-3"/>
                    <a:pt x="33401" y="0"/>
                  </a:cubicBezTo>
                  <a:cubicBezTo>
                    <a:pt x="51812" y="3"/>
                    <a:pt x="66735" y="14932"/>
                    <a:pt x="66732" y="33344"/>
                  </a:cubicBezTo>
                  <a:cubicBezTo>
                    <a:pt x="66729" y="48125"/>
                    <a:pt x="56994" y="61140"/>
                    <a:pt x="42815" y="65316"/>
                  </a:cubicBezTo>
                  <a:cubicBezTo>
                    <a:pt x="49555" y="87344"/>
                    <a:pt x="69890" y="102387"/>
                    <a:pt x="92926" y="102388"/>
                  </a:cubicBezTo>
                  <a:lnTo>
                    <a:pt x="96069" y="102388"/>
                  </a:lnTo>
                  <a:cubicBezTo>
                    <a:pt x="100032" y="84402"/>
                    <a:pt x="117824" y="73034"/>
                    <a:pt x="135810" y="76997"/>
                  </a:cubicBezTo>
                  <a:cubicBezTo>
                    <a:pt x="151084" y="80362"/>
                    <a:pt x="161967" y="93891"/>
                    <a:pt x="161982" y="109531"/>
                  </a:cubicBezTo>
                  <a:cubicBezTo>
                    <a:pt x="162013" y="127943"/>
                    <a:pt x="147113" y="142894"/>
                    <a:pt x="128701" y="142926"/>
                  </a:cubicBezTo>
                  <a:cubicBezTo>
                    <a:pt x="112999" y="142953"/>
                    <a:pt x="99407" y="132019"/>
                    <a:pt x="96069" y="116675"/>
                  </a:cubicBezTo>
                  <a:lnTo>
                    <a:pt x="92926" y="116675"/>
                  </a:lnTo>
                  <a:cubicBezTo>
                    <a:pt x="72485" y="116692"/>
                    <a:pt x="53169" y="107315"/>
                    <a:pt x="40538" y="91243"/>
                  </a:cubicBezTo>
                  <a:lnTo>
                    <a:pt x="40538" y="124581"/>
                  </a:lnTo>
                  <a:cubicBezTo>
                    <a:pt x="58524" y="128544"/>
                    <a:pt x="69892" y="146336"/>
                    <a:pt x="65929" y="164322"/>
                  </a:cubicBezTo>
                  <a:cubicBezTo>
                    <a:pt x="62564" y="179596"/>
                    <a:pt x="49035" y="190479"/>
                    <a:pt x="33394" y="190494"/>
                  </a:cubicBezTo>
                  <a:cubicBezTo>
                    <a:pt x="14983" y="190525"/>
                    <a:pt x="32" y="175625"/>
                    <a:pt x="0" y="157213"/>
                  </a:cubicBezTo>
                  <a:cubicBezTo>
                    <a:pt x="-27" y="141511"/>
                    <a:pt x="10907" y="127919"/>
                    <a:pt x="26251" y="124581"/>
                  </a:cubicBezTo>
                  <a:lnTo>
                    <a:pt x="26251" y="65907"/>
                  </a:lnTo>
                  <a:cubicBezTo>
                    <a:pt x="10953" y="62547"/>
                    <a:pt x="55" y="48994"/>
                    <a:pt x="57" y="333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023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A9E6-832C-A25A-7FFA-02EC2D957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798286"/>
            <a:ext cx="4663440" cy="73866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528737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 descr="A person and person standing in a room&#10;&#10;Description automatically generated">
            <a:extLst>
              <a:ext uri="{FF2B5EF4-FFF2-40B4-BE49-F238E27FC236}">
                <a16:creationId xmlns:a16="http://schemas.microsoft.com/office/drawing/2014/main" id="{56AC13B1-D92B-F730-0B69-CAF5BE5E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2067" y="4023360"/>
            <a:ext cx="4059936" cy="28346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CB8443-0482-033E-906C-E23728BDC8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60500" y="1568677"/>
            <a:ext cx="9271000" cy="1108075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Aft>
                <a:spcPts val="1200"/>
              </a:spcAft>
              <a:buSzPct val="90000"/>
              <a:defRPr/>
            </a:pPr>
            <a:r>
              <a:rPr lang="en-US" sz="5400" spc="0" dirty="0">
                <a:gradFill flip="none" rotWithShape="1">
                  <a:gsLst>
                    <a:gs pos="32000">
                      <a:srgbClr val="C03BC4"/>
                    </a:gs>
                    <a:gs pos="68000">
                      <a:srgbClr val="0078D4"/>
                    </a:gs>
                    <a:gs pos="100000">
                      <a:srgbClr val="399A91"/>
                    </a:gs>
                    <a:gs pos="0">
                      <a:srgbClr val="FF5C39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</a:rPr>
              <a:t>Intelligent apps enable companies to…</a:t>
            </a:r>
          </a:p>
        </p:txBody>
      </p:sp>
      <p:pic>
        <p:nvPicPr>
          <p:cNvPr id="6" name="Picture Placeholder 7" descr="A person smiling at a person&#10;&#10;Description automatically generated">
            <a:extLst>
              <a:ext uri="{FF2B5EF4-FFF2-40B4-BE49-F238E27FC236}">
                <a16:creationId xmlns:a16="http://schemas.microsoft.com/office/drawing/2014/main" id="{72174AB1-6B15-4B8E-B2BB-3E1AB9DA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025900"/>
            <a:ext cx="4063999" cy="2832100"/>
          </a:xfrm>
          <a:prstGeom prst="rect">
            <a:avLst/>
          </a:prstGeom>
        </p:spPr>
      </p:pic>
      <p:pic>
        <p:nvPicPr>
          <p:cNvPr id="14" name="Picture Placeholder 13" descr="A group of men wearing hard hats&#10;&#10;Description automatically generated">
            <a:extLst>
              <a:ext uri="{FF2B5EF4-FFF2-40B4-BE49-F238E27FC236}">
                <a16:creationId xmlns:a16="http://schemas.microsoft.com/office/drawing/2014/main" id="{3BFD95BB-D801-6799-2D28-F89EC8391A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8068" y="4023360"/>
            <a:ext cx="4059936" cy="28346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3C1A1B-FCE7-8F26-B4D8-5C343334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3998" y="3937000"/>
            <a:ext cx="0" cy="2921000"/>
          </a:xfrm>
          <a:prstGeom prst="line">
            <a:avLst/>
          </a:prstGeom>
          <a:ln w="1905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ED193-41C9-5A62-9B4D-455DA4256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28004" y="3937000"/>
            <a:ext cx="0" cy="2921000"/>
          </a:xfrm>
          <a:prstGeom prst="line">
            <a:avLst/>
          </a:prstGeom>
          <a:ln w="1905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14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7" descr="A person smiling at a person&#10;&#10;Description automatically generated">
            <a:extLst>
              <a:ext uri="{FF2B5EF4-FFF2-40B4-BE49-F238E27FC236}">
                <a16:creationId xmlns:a16="http://schemas.microsoft.com/office/drawing/2014/main" id="{A1C6B582-CEF9-57F2-0CF8-BAE90B929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790700"/>
            <a:ext cx="12192002" cy="5067302"/>
          </a:xfrm>
          <a:prstGeom prst="rect">
            <a:avLst/>
          </a:prstGeom>
          <a:effectLst>
            <a:outerShdw blurRad="177800" dist="76200" dir="16200000" rotWithShape="0">
              <a:prstClr val="black">
                <a:alpha val="18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EC82F7-3B5A-42FE-BF51-060D03C44E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9902" y="578129"/>
            <a:ext cx="8712198" cy="61555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dirty="0"/>
              <a:t>…</a:t>
            </a: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reinvent </a:t>
            </a:r>
            <a:r>
              <a:rPr lang="en-US" sz="4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experiences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C3E4C9-3F37-4A7D-A82F-4CC2B9D53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 bwMode="ltGray">
          <a:xfrm rot="16200000">
            <a:off x="3562350" y="-1771650"/>
            <a:ext cx="5067300" cy="12192000"/>
          </a:xfrm>
          <a:prstGeom prst="rect">
            <a:avLst/>
          </a:prstGeom>
          <a:gradFill flip="none" rotWithShape="1">
            <a:gsLst>
              <a:gs pos="34000">
                <a:srgbClr val="000000">
                  <a:alpha val="36000"/>
                </a:srgbClr>
              </a:gs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585216" rIns="585216" bIns="58521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886B00-500A-DF6A-1F07-1348D0E67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59240" y="4254500"/>
            <a:ext cx="2560320" cy="1829866"/>
          </a:xfrm>
          <a:prstGeom prst="roundRect">
            <a:avLst>
              <a:gd name="adj" fmla="val 8894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8456DD-0F54-8BE1-DEE8-D61889C2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63640" y="4254500"/>
            <a:ext cx="2560320" cy="1829866"/>
          </a:xfrm>
          <a:prstGeom prst="roundRect">
            <a:avLst>
              <a:gd name="adj" fmla="val 11670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DD6AEB-507F-6D3D-89CC-20AA9B14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2440" y="4254500"/>
            <a:ext cx="2560320" cy="1829866"/>
          </a:xfrm>
          <a:prstGeom prst="roundRect">
            <a:avLst>
              <a:gd name="adj" fmla="val 9452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9476870-87D7-640F-2D62-6E74A9D3F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68040" y="4254500"/>
            <a:ext cx="2560320" cy="1829866"/>
          </a:xfrm>
          <a:prstGeom prst="roundRect">
            <a:avLst>
              <a:gd name="adj" fmla="val 11115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702040204020203" pitchFamily="34" charset="0"/>
            </a:endParaRPr>
          </a:p>
        </p:txBody>
      </p:sp>
      <p:pic>
        <p:nvPicPr>
          <p:cNvPr id="47" name="Picture 2" descr="Download ASOS.com Logo in SVG Vector or PNG File Format - Logo.wine">
            <a:extLst>
              <a:ext uri="{FF2B5EF4-FFF2-40B4-BE49-F238E27FC236}">
                <a16:creationId xmlns:a16="http://schemas.microsoft.com/office/drawing/2014/main" id="{F35B924F-F32E-9C7C-EAA1-7B5465B1E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2634" y="5437732"/>
            <a:ext cx="1239932" cy="3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47" descr="TomTom logo">
            <a:extLst>
              <a:ext uri="{FF2B5EF4-FFF2-40B4-BE49-F238E27FC236}">
                <a16:creationId xmlns:a16="http://schemas.microsoft.com/office/drawing/2014/main" id="{5714DB2D-1D0D-11EF-55F5-ABD70102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3806" y="5493612"/>
            <a:ext cx="1391188" cy="267108"/>
          </a:xfrm>
          <a:prstGeom prst="rect">
            <a:avLst/>
          </a:prstGeom>
        </p:spPr>
      </p:pic>
      <p:pic>
        <p:nvPicPr>
          <p:cNvPr id="49" name="Picture 2" descr="Download Ally Logo PNG Image for Free">
            <a:hlinkClick r:id="rId8"/>
            <a:extLst>
              <a:ext uri="{FF2B5EF4-FFF2-40B4-BE49-F238E27FC236}">
                <a16:creationId xmlns:a16="http://schemas.microsoft.com/office/drawing/2014/main" id="{785CBC88-DE95-01B5-DFDC-56029FC98B7A}"/>
              </a:ext>
            </a:extLst>
          </p:cNvPr>
          <p:cNvPicPr>
            <a:picLocks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257" y="5418600"/>
            <a:ext cx="659086" cy="4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arMax Logo and symbol, meaning, history, PNG">
            <a:extLst>
              <a:ext uri="{FF2B5EF4-FFF2-40B4-BE49-F238E27FC236}">
                <a16:creationId xmlns:a16="http://schemas.microsoft.com/office/drawing/2014/main" id="{9CBED50F-3121-2B5F-3259-F82CB8A6A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49700" y="5471522"/>
            <a:ext cx="1397000" cy="3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CD7317-1C52-5D9B-5991-E6E281204C8E}"/>
              </a:ext>
            </a:extLst>
          </p:cNvPr>
          <p:cNvSpPr txBox="1"/>
          <p:nvPr/>
        </p:nvSpPr>
        <p:spPr>
          <a:xfrm>
            <a:off x="472440" y="4419718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Personalization &amp;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product discovery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527D91-0BE3-91E5-4305-3BE40B8F321B}"/>
              </a:ext>
            </a:extLst>
          </p:cNvPr>
          <p:cNvSpPr txBox="1"/>
          <p:nvPr/>
        </p:nvSpPr>
        <p:spPr>
          <a:xfrm>
            <a:off x="3368040" y="4419718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Content generation &amp; marketing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B0320A-DAE1-E430-972D-EBFAD4BB5A9C}"/>
              </a:ext>
            </a:extLst>
          </p:cNvPr>
          <p:cNvSpPr txBox="1"/>
          <p:nvPr/>
        </p:nvSpPr>
        <p:spPr>
          <a:xfrm>
            <a:off x="6263640" y="4419718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Service </a:t>
            </a:r>
            <a:br>
              <a:rPr lang="en-US" sz="2000" dirty="0">
                <a:solidFill>
                  <a:srgbClr val="FFFFFF"/>
                </a:solidFill>
                <a:latin typeface="Segoe Sans Text Semibold"/>
              </a:rPr>
            </a:b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&amp; 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AA9F3F-508F-13B8-7703-417A78CC7CBE}"/>
              </a:ext>
            </a:extLst>
          </p:cNvPr>
          <p:cNvSpPr txBox="1"/>
          <p:nvPr/>
        </p:nvSpPr>
        <p:spPr>
          <a:xfrm>
            <a:off x="9159240" y="4419718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Build your </a:t>
            </a:r>
            <a:br>
              <a:rPr lang="en-US" sz="2000" dirty="0">
                <a:solidFill>
                  <a:srgbClr val="FFFFFF"/>
                </a:solidFill>
                <a:latin typeface="Segoe Sans Text Semibold"/>
              </a:rPr>
            </a:b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own copilot</a:t>
            </a:r>
          </a:p>
        </p:txBody>
      </p:sp>
    </p:spTree>
    <p:extLst>
      <p:ext uri="{BB962C8B-B14F-4D97-AF65-F5344CB8AC3E}">
        <p14:creationId xmlns:p14="http://schemas.microsoft.com/office/powerpoint/2010/main" val="379861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473 L 0 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C82F7-3B5A-42FE-BF51-060D03C44E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65829" y="496392"/>
            <a:ext cx="7460344" cy="779026"/>
          </a:xfrm>
          <a:prstGeom prst="roundRect">
            <a:avLst>
              <a:gd name="adj" fmla="val 27642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r>
              <a:rPr lang="en-US" dirty="0"/>
              <a:t>…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</a:t>
            </a:r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eimagine </a:t>
            </a:r>
            <a:r>
              <a:rPr lang="en-US" sz="3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experiences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Placeholder 7" descr="A person smiling at a person&#10;&#10;Description automatically generated">
            <a:extLst>
              <a:ext uri="{FF2B5EF4-FFF2-40B4-BE49-F238E27FC236}">
                <a16:creationId xmlns:a16="http://schemas.microsoft.com/office/drawing/2014/main" id="{2D12CB93-521A-9AE7-B334-5F38846D5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"/>
            <a:ext cx="12192002" cy="6858004"/>
          </a:xfrm>
          <a:prstGeom prst="rect">
            <a:avLst/>
          </a:prstGeom>
          <a:effectLst>
            <a:outerShdw blurRad="177800" dist="76200" dir="16200000" rotWithShape="0">
              <a:prstClr val="black">
                <a:alpha val="18000"/>
              </a:prstClr>
            </a:outerShdw>
          </a:effec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DC3E4C9-3F37-4A7D-A82F-4CC2B9D53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 bwMode="ltGray">
          <a:xfrm rot="16200000">
            <a:off x="2666998" y="-2667002"/>
            <a:ext cx="6858004" cy="12192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51000"/>
                </a:srgbClr>
              </a:gs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585216" rIns="585216" bIns="58521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886B00-500A-DF6A-1F07-1348D0E67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59240" y="561659"/>
            <a:ext cx="2560320" cy="5522707"/>
          </a:xfrm>
          <a:prstGeom prst="roundRect">
            <a:avLst>
              <a:gd name="adj" fmla="val 6945"/>
            </a:avLst>
          </a:prstGeom>
          <a:noFill/>
          <a:ln w="31750" cap="flat">
            <a:gradFill>
              <a:gsLst>
                <a:gs pos="0">
                  <a:srgbClr val="C03BC4"/>
                </a:gs>
                <a:gs pos="100000">
                  <a:srgbClr val="F6574D"/>
                </a:gs>
              </a:gsLst>
              <a:lin ang="5400000" scaled="1"/>
            </a:gradFill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7E8FF88-73A3-0FAB-3B70-37F1F3CF6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3806" y="5493612"/>
            <a:ext cx="1391188" cy="26710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8456DD-0F54-8BE1-DEE8-D61889C2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63640" y="561659"/>
            <a:ext cx="2560320" cy="5522707"/>
          </a:xfrm>
          <a:prstGeom prst="roundRect">
            <a:avLst>
              <a:gd name="adj" fmla="val 6449"/>
            </a:avLst>
          </a:prstGeom>
          <a:noFill/>
          <a:ln w="31750" cap="flat">
            <a:gradFill>
              <a:gsLst>
                <a:gs pos="0">
                  <a:srgbClr val="C03BC4"/>
                </a:gs>
                <a:gs pos="100000">
                  <a:srgbClr val="F6574D"/>
                </a:gs>
              </a:gsLst>
              <a:lin ang="5400000" scaled="1"/>
            </a:gradFill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28" name="Picture 2" descr="Download Ally Logo PNG Image for Free">
            <a:hlinkClick r:id="rId7"/>
            <a:extLst>
              <a:ext uri="{FF2B5EF4-FFF2-40B4-BE49-F238E27FC236}">
                <a16:creationId xmlns:a16="http://schemas.microsoft.com/office/drawing/2014/main" id="{C865CB1F-9B7C-82FC-05D2-2EE263F69302}"/>
              </a:ext>
            </a:extLst>
          </p:cNvPr>
          <p:cNvPicPr>
            <a:picLocks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257" y="5418600"/>
            <a:ext cx="659086" cy="4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DD6AEB-507F-6D3D-89CC-20AA9B14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2440" y="561659"/>
            <a:ext cx="2560320" cy="5522707"/>
          </a:xfrm>
          <a:prstGeom prst="roundRect">
            <a:avLst>
              <a:gd name="adj" fmla="val 7361"/>
            </a:avLst>
          </a:prstGeom>
          <a:noFill/>
          <a:ln w="31750" cap="flat">
            <a:gradFill>
              <a:gsLst>
                <a:gs pos="0">
                  <a:srgbClr val="C03BC4"/>
                </a:gs>
                <a:gs pos="100000">
                  <a:srgbClr val="F6574D"/>
                </a:gs>
              </a:gsLst>
              <a:lin ang="5400000" scaled="1"/>
            </a:gradFill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1026" name="Picture 2" descr="Download ASOS.com Logo in SVG Vector or PNG File Format - Logo.wine">
            <a:extLst>
              <a:ext uri="{FF2B5EF4-FFF2-40B4-BE49-F238E27FC236}">
                <a16:creationId xmlns:a16="http://schemas.microsoft.com/office/drawing/2014/main" id="{AF7F38A3-1BF4-7F80-9D4E-ACF517A15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2634" y="5437732"/>
            <a:ext cx="1239932" cy="3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9476870-87D7-640F-2D62-6E74A9D3F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68040" y="561659"/>
            <a:ext cx="2560320" cy="5522707"/>
          </a:xfrm>
          <a:prstGeom prst="roundRect">
            <a:avLst>
              <a:gd name="adj" fmla="val 7540"/>
            </a:avLst>
          </a:prstGeom>
          <a:noFill/>
          <a:ln w="31750" cap="flat">
            <a:gradFill>
              <a:gsLst>
                <a:gs pos="0">
                  <a:srgbClr val="C03BC4"/>
                </a:gs>
                <a:gs pos="100000">
                  <a:srgbClr val="F6574D"/>
                </a:gs>
              </a:gsLst>
              <a:lin ang="5400000" scaled="1"/>
            </a:gradFill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1028" name="Picture 4" descr="CarMax Logo and symbol, meaning, history, PNG">
            <a:extLst>
              <a:ext uri="{FF2B5EF4-FFF2-40B4-BE49-F238E27FC236}">
                <a16:creationId xmlns:a16="http://schemas.microsoft.com/office/drawing/2014/main" id="{3D79FFAB-06CD-FE78-C5CE-AB0973CB1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49700" y="5471522"/>
            <a:ext cx="1397000" cy="3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7C873F-40A7-C16F-8A0F-06CC29658F10}"/>
              </a:ext>
            </a:extLst>
          </p:cNvPr>
          <p:cNvSpPr txBox="1"/>
          <p:nvPr/>
        </p:nvSpPr>
        <p:spPr>
          <a:xfrm>
            <a:off x="472440" y="1771814"/>
            <a:ext cx="2560320" cy="3440966"/>
          </a:xfrm>
          <a:prstGeom prst="rect">
            <a:avLst/>
          </a:prstGeom>
          <a:noFill/>
        </p:spPr>
        <p:txBody>
          <a:bodyPr wrap="square" lIns="91440" tIns="182880" rIns="9144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Deliver personalized shopping experiences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for customers by analyzing data on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their behaviors and preferences and leveraging semantic search capabilities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Engage customers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and present fashion recommendations based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on trend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072D0-C5CE-FDE5-6406-73FF2022FCD8}"/>
              </a:ext>
            </a:extLst>
          </p:cNvPr>
          <p:cNvSpPr txBox="1"/>
          <p:nvPr/>
        </p:nvSpPr>
        <p:spPr>
          <a:xfrm>
            <a:off x="3368040" y="1771814"/>
            <a:ext cx="2560320" cy="3440966"/>
          </a:xfrm>
          <a:prstGeom prst="rect">
            <a:avLst/>
          </a:prstGeom>
          <a:noFill/>
        </p:spPr>
        <p:txBody>
          <a:bodyPr wrap="square" lIns="91440" tIns="182880" rIns="9144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Create personalized marketing content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across platforms, from social media posts to product descriptions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CarMax uses AI to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produce content for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car research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web pages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CA9825-11FF-DCE1-1D8E-74A4D7173D9F}"/>
              </a:ext>
            </a:extLst>
          </p:cNvPr>
          <p:cNvSpPr txBox="1"/>
          <p:nvPr/>
        </p:nvSpPr>
        <p:spPr>
          <a:xfrm>
            <a:off x="6263640" y="1771814"/>
            <a:ext cx="2560320" cy="3440966"/>
          </a:xfrm>
          <a:prstGeom prst="rect">
            <a:avLst/>
          </a:prstGeom>
          <a:noFill/>
        </p:spPr>
        <p:txBody>
          <a:bodyPr wrap="square" lIns="91440" tIns="182880" rIns="9144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Provide personalized and interactive responses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to answer customer questions and facilitate routine tasks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30% cost reduction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for customer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support interaction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CEC48E-2095-3725-8FC3-4EBA2EDC8E4D}"/>
              </a:ext>
            </a:extLst>
          </p:cNvPr>
          <p:cNvSpPr txBox="1"/>
          <p:nvPr/>
        </p:nvSpPr>
        <p:spPr>
          <a:xfrm>
            <a:off x="9159240" y="1771814"/>
            <a:ext cx="2560320" cy="3440966"/>
          </a:xfrm>
          <a:prstGeom prst="rect">
            <a:avLst/>
          </a:prstGeom>
          <a:noFill/>
        </p:spPr>
        <p:txBody>
          <a:bodyPr wrap="square" lIns="91440" tIns="182880" rIns="9144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Go beyond bots to chat with your data using natural language, generate and summarize content, surface information over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vast amounts of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data, and provide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engaging experiences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TomTom’s Digital Cockpit understands 95% of complex requests, improving response time from 12 seconds to 2.5 seconds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68857-6D37-47D7-49A6-B15E8F8237A6}"/>
              </a:ext>
            </a:extLst>
          </p:cNvPr>
          <p:cNvSpPr txBox="1"/>
          <p:nvPr/>
        </p:nvSpPr>
        <p:spPr>
          <a:xfrm>
            <a:off x="472440" y="1044058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Personalization &amp;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product 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46E6A-86E2-FA4E-17A9-FE8D94A43489}"/>
              </a:ext>
            </a:extLst>
          </p:cNvPr>
          <p:cNvSpPr txBox="1"/>
          <p:nvPr/>
        </p:nvSpPr>
        <p:spPr>
          <a:xfrm>
            <a:off x="3368040" y="1044058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Content generation &amp; marketing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89A53-59AD-6E91-26FF-403D3E3771D3}"/>
              </a:ext>
            </a:extLst>
          </p:cNvPr>
          <p:cNvSpPr txBox="1"/>
          <p:nvPr/>
        </p:nvSpPr>
        <p:spPr>
          <a:xfrm>
            <a:off x="6263640" y="1044058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Service </a:t>
            </a:r>
            <a:br>
              <a:rPr lang="en-US" sz="2000" dirty="0">
                <a:solidFill>
                  <a:srgbClr val="FFFFFF"/>
                </a:solidFill>
                <a:latin typeface="Segoe Sans Text Semibold"/>
              </a:rPr>
            </a:b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&amp; support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DC5E1-C7A0-C742-0C09-F9E09210A5F8}"/>
              </a:ext>
            </a:extLst>
          </p:cNvPr>
          <p:cNvSpPr txBox="1"/>
          <p:nvPr/>
        </p:nvSpPr>
        <p:spPr>
          <a:xfrm>
            <a:off x="9159240" y="1044058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Build your </a:t>
            </a:r>
            <a:br>
              <a:rPr lang="en-US" sz="2000" dirty="0">
                <a:solidFill>
                  <a:srgbClr val="FFFFFF"/>
                </a:solidFill>
                <a:latin typeface="Segoe Sans Text Semibold"/>
              </a:rPr>
            </a:b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own copilot</a:t>
            </a:r>
          </a:p>
        </p:txBody>
      </p:sp>
    </p:spTree>
    <p:extLst>
      <p:ext uri="{BB962C8B-B14F-4D97-AF65-F5344CB8AC3E}">
        <p14:creationId xmlns:p14="http://schemas.microsoft.com/office/powerpoint/2010/main" val="249955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FD653-ACEB-0298-5872-09756587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58822"/>
          </a:xfrm>
          <a:prstGeom prst="rect">
            <a:avLst/>
          </a:prstGeom>
          <a:effectLst>
            <a:outerShdw blurRad="177800" dist="76200" dir="5400000" rotWithShape="0">
              <a:prstClr val="black">
                <a:alpha val="18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88DB4-CB24-CE44-5B63-7E8BAEC8C56C}"/>
              </a:ext>
            </a:extLst>
          </p:cNvPr>
          <p:cNvSpPr txBox="1"/>
          <p:nvPr/>
        </p:nvSpPr>
        <p:spPr>
          <a:xfrm>
            <a:off x="1051040" y="4446598"/>
            <a:ext cx="1008992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“Having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conversational interface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option gets us closer to our goals of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fully engaging the customer and personalizing their experience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 Sans Text Semibold"/>
                <a:ea typeface="+mn-ea"/>
                <a:cs typeface="+mn-cs"/>
              </a:rPr>
              <a:t>by showing them the most relevant products at the most relevant time.”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Segoe Sans Text"/>
                <a:ea typeface="+mn-ea"/>
                <a:cs typeface="+mn-cs"/>
              </a:rPr>
              <a:t>Cliff Cohen, Chief Technology Officer, Asos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913B76-F9F8-1311-BA0F-6C4413FCB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12819" y="3009900"/>
            <a:ext cx="2798064" cy="1097844"/>
          </a:xfrm>
          <a:prstGeom prst="roundRect">
            <a:avLst>
              <a:gd name="adj" fmla="val 22222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2" descr="Download ASOS.com Logo in SVG Vector or PNG File Format - Logo.wine">
            <a:extLst>
              <a:ext uri="{FF2B5EF4-FFF2-40B4-BE49-F238E27FC236}">
                <a16:creationId xmlns:a16="http://schemas.microsoft.com/office/drawing/2014/main" id="{81D2962C-FC76-5177-45DB-62392B70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3752" y="3159125"/>
            <a:ext cx="2616198" cy="79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FBE7D4-2A23-B5CD-5018-F179C5CBC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Customer story</a:t>
            </a:r>
          </a:p>
        </p:txBody>
      </p:sp>
    </p:spTree>
    <p:extLst>
      <p:ext uri="{BB962C8B-B14F-4D97-AF65-F5344CB8AC3E}">
        <p14:creationId xmlns:p14="http://schemas.microsoft.com/office/powerpoint/2010/main" val="2977049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3" descr="A group of men wearing hard hats&#10;&#10;Description automatically generated">
            <a:extLst>
              <a:ext uri="{FF2B5EF4-FFF2-40B4-BE49-F238E27FC236}">
                <a16:creationId xmlns:a16="http://schemas.microsoft.com/office/drawing/2014/main" id="{59B17217-B500-E709-823D-09DA05FBD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0700"/>
            <a:ext cx="12192000" cy="5067300"/>
          </a:xfrm>
          <a:prstGeom prst="rect">
            <a:avLst/>
          </a:prstGeom>
          <a:effectLst>
            <a:outerShdw blurRad="177800" dist="76200" dir="16200000" rotWithShape="0">
              <a:prstClr val="black">
                <a:alpha val="18000"/>
              </a:prstClr>
            </a:outerShdw>
          </a:effec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DC3E4C9-3F37-4A7D-A82F-4CC2B9D53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 bwMode="ltGray">
          <a:xfrm rot="16200000">
            <a:off x="3562350" y="-1771650"/>
            <a:ext cx="5067300" cy="12192000"/>
          </a:xfrm>
          <a:prstGeom prst="rect">
            <a:avLst/>
          </a:prstGeom>
          <a:gradFill flip="none" rotWithShape="1">
            <a:gsLst>
              <a:gs pos="34000">
                <a:srgbClr val="000000">
                  <a:alpha val="36000"/>
                </a:srgbClr>
              </a:gs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585216" rIns="585216" bIns="58521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58D58B-9A49-2D28-4D38-E88310B8E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59240" y="3817257"/>
            <a:ext cx="2560320" cy="2267109"/>
          </a:xfrm>
          <a:prstGeom prst="roundRect">
            <a:avLst>
              <a:gd name="adj" fmla="val 8894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42D7B1-9847-3348-DDCD-80841B932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63640" y="3817257"/>
            <a:ext cx="2560320" cy="2267109"/>
          </a:xfrm>
          <a:prstGeom prst="roundRect">
            <a:avLst>
              <a:gd name="adj" fmla="val 11670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F8B0E9-418A-FB1C-F507-1B34C937E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2440" y="3817257"/>
            <a:ext cx="2560320" cy="2267109"/>
          </a:xfrm>
          <a:prstGeom prst="roundRect">
            <a:avLst>
              <a:gd name="adj" fmla="val 9452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B432B7-9EA1-51B2-C22C-5B9F2729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68040" y="3817257"/>
            <a:ext cx="2560320" cy="2267109"/>
          </a:xfrm>
          <a:prstGeom prst="roundRect">
            <a:avLst>
              <a:gd name="adj" fmla="val 11115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7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EC82F7-3B5A-42FE-BF51-060D03C44E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9902" y="578129"/>
            <a:ext cx="8712198" cy="61555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dirty="0"/>
              <a:t>…</a:t>
            </a: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reshape </a:t>
            </a:r>
            <a:r>
              <a:rPr lang="en-US" sz="4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processes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D3D22D-BB5B-3941-A364-43F48617A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5406305"/>
            <a:ext cx="1066800" cy="4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548F34-938F-7EBC-1A52-10D6ECE45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4780" y="5493899"/>
            <a:ext cx="1386840" cy="26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27D8F-D398-46FD-DA27-0616B62AF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379" y="5501590"/>
            <a:ext cx="1386842" cy="25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9B16D9A-ED24-321E-9D5D-3810718FA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3119" y="5483910"/>
            <a:ext cx="1432562" cy="28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1A73D7-77A5-95C5-A4D7-661E741AEDCC}"/>
              </a:ext>
            </a:extLst>
          </p:cNvPr>
          <p:cNvSpPr txBox="1"/>
          <p:nvPr/>
        </p:nvSpPr>
        <p:spPr>
          <a:xfrm>
            <a:off x="472440" y="4283320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Build your </a:t>
            </a:r>
            <a:br>
              <a:rPr lang="en-US" sz="2000" dirty="0">
                <a:solidFill>
                  <a:srgbClr val="FFFFFF"/>
                </a:solidFill>
                <a:latin typeface="Segoe Sans Text Semibold"/>
              </a:rPr>
            </a:b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own copilot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CF63D-5839-BFC2-96FC-4137DDFB069C}"/>
              </a:ext>
            </a:extLst>
          </p:cNvPr>
          <p:cNvSpPr txBox="1"/>
          <p:nvPr/>
        </p:nvSpPr>
        <p:spPr>
          <a:xfrm>
            <a:off x="3368040" y="4129432"/>
            <a:ext cx="2560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Transaction processing and anomaly detection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D068E8-F38B-ED07-F7E0-7016E8A28007}"/>
              </a:ext>
            </a:extLst>
          </p:cNvPr>
          <p:cNvSpPr txBox="1"/>
          <p:nvPr/>
        </p:nvSpPr>
        <p:spPr>
          <a:xfrm>
            <a:off x="6263640" y="4129432"/>
            <a:ext cx="2560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Information discovery and knowledge mining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8659F5-7CE3-85B0-46A9-854ABA319E80}"/>
              </a:ext>
            </a:extLst>
          </p:cNvPr>
          <p:cNvSpPr txBox="1"/>
          <p:nvPr/>
        </p:nvSpPr>
        <p:spPr>
          <a:xfrm>
            <a:off x="9159240" y="4129432"/>
            <a:ext cx="2560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Sans Text Semibold"/>
              </a:rPr>
              <a:t>Document intelligence and summarization</a:t>
            </a:r>
          </a:p>
        </p:txBody>
      </p:sp>
    </p:spTree>
    <p:extLst>
      <p:ext uri="{BB962C8B-B14F-4D97-AF65-F5344CB8AC3E}">
        <p14:creationId xmlns:p14="http://schemas.microsoft.com/office/powerpoint/2010/main" val="140563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473 L 0 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heme/theme1.xml><?xml version="1.0" encoding="utf-8"?>
<a:theme xmlns:a="http://schemas.openxmlformats.org/drawingml/2006/main" name="1_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zureTemplate_2023_v09" id="{84C66EF3-53A2-9A4F-A8C8-B123E5EB98BF}" vid="{4F8F454D-D741-BE40-A1B6-EA401B48B1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2397</Words>
  <Application>Microsoft Office PowerPoint</Application>
  <PresentationFormat>Widescreen</PresentationFormat>
  <Paragraphs>390</Paragraphs>
  <Slides>40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Aptos</vt:lpstr>
      <vt:lpstr>Arial</vt:lpstr>
      <vt:lpstr>Calibri</vt:lpstr>
      <vt:lpstr>Consolas</vt:lpstr>
      <vt:lpstr>Segoe Pro</vt:lpstr>
      <vt:lpstr>Segoe Sans Text</vt:lpstr>
      <vt:lpstr>Segoe Sans Text Semibold</vt:lpstr>
      <vt:lpstr>Segoe UI</vt:lpstr>
      <vt:lpstr>Segoe UI Semibold</vt:lpstr>
      <vt:lpstr>Segoe UI Variable Display Semib</vt:lpstr>
      <vt:lpstr>SegoeUI</vt:lpstr>
      <vt:lpstr>wf_segoe-ui_light</vt:lpstr>
      <vt:lpstr>Wingdings</vt:lpstr>
      <vt:lpstr>1_Azure 2023 Template</vt:lpstr>
      <vt:lpstr>Build and modernize  intelligent apps</vt:lpstr>
      <vt:lpstr>Every app  will be reinvented  with AI</vt:lpstr>
      <vt:lpstr>Intelligent Apps  </vt:lpstr>
      <vt:lpstr>AI transformation opportunities</vt:lpstr>
      <vt:lpstr>Intelligent apps enable companies to…</vt:lpstr>
      <vt:lpstr>…reinvent customer experiences</vt:lpstr>
      <vt:lpstr>…reimagine customer experiences</vt:lpstr>
      <vt:lpstr>Customer story</vt:lpstr>
      <vt:lpstr>…reshape business processes</vt:lpstr>
      <vt:lpstr>Use case background</vt:lpstr>
      <vt:lpstr>Customer story</vt:lpstr>
      <vt:lpstr>…bend the curve on product innovation</vt:lpstr>
      <vt:lpstr>Use case background</vt:lpstr>
      <vt:lpstr>Customer story</vt:lpstr>
      <vt:lpstr>Microsoft product experiences</vt:lpstr>
      <vt:lpstr>Intelligent apps are transforming many industries…</vt:lpstr>
      <vt:lpstr>This transformation to intelligent apps is accelerating</vt:lpstr>
      <vt:lpstr>Intelligent apps transformation requires</vt:lpstr>
      <vt:lpstr>Deliver business value faster with Intelligent Apps on Azure</vt:lpstr>
      <vt:lpstr>Develop intelligent apps faster</vt:lpstr>
      <vt:lpstr>Azure AI application platform</vt:lpstr>
      <vt:lpstr>Comprehensive capabilities to deliver intelligent apps</vt:lpstr>
      <vt:lpstr>With Azure, the latest open-source  and foundation models are under one roof</vt:lpstr>
      <vt:lpstr>Become AI ready by  modernizing your  application estate</vt:lpstr>
      <vt:lpstr>Modernizing app and data estate for AI</vt:lpstr>
      <vt:lpstr>Azure can help you modernize your application estate</vt:lpstr>
      <vt:lpstr>Azure can help you modernize your application estate</vt:lpstr>
      <vt:lpstr>Microsoft’s app modernization journey</vt:lpstr>
      <vt:lpstr>Manage and scale  intelligent apps securely</vt:lpstr>
      <vt:lpstr>Streamline operations and increase efficiency</vt:lpstr>
      <vt:lpstr>Azure AI app platform capabilities can help with</vt:lpstr>
      <vt:lpstr>Customer story</vt:lpstr>
      <vt:lpstr>Achieve global-scale innovation on state-of-the-art cloud platform, reaching customers around the world</vt:lpstr>
      <vt:lpstr>Secure your AI applications from code to cloud</vt:lpstr>
      <vt:lpstr>Integrated platform capabilities Enforce policy, monitor app performance, and optimize costs</vt:lpstr>
      <vt:lpstr>Realize the power  of AI apps for your  business today</vt:lpstr>
      <vt:lpstr>Follow the right steps to drive value for your business</vt:lpstr>
      <vt:lpstr>Get started with Azure Innovate</vt:lpstr>
      <vt:lpstr>Take advantage of extensive Azure 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2024-09-30T17:10:11Z</dcterms:created>
  <dcterms:modified xsi:type="dcterms:W3CDTF">2024-09-30T17:14:59Z</dcterms:modified>
</cp:coreProperties>
</file>